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0" r:id="rId5"/>
    <p:sldId id="261" r:id="rId6"/>
    <p:sldId id="262" r:id="rId7"/>
    <p:sldId id="263"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612B6-C2D0-4E52-A4AA-3BB2BC8BC913}" v="29" dt="2021-02-23T05:28:49.966"/>
    <p1510:client id="{B0D00B6C-9041-4353-BDCD-0A055CCA24CC}" v="2279" dt="2021-02-22T23:45:26.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80F4-9E49-4157-A27B-9167FF781D51}" type="datetimeFigureOut">
              <a:rPr kumimoji="1" lang="ja-JP" altLang="en-US" smtClean="0"/>
              <a:t>2021/5/11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135CB-5828-487B-BC99-FDED7226CACC}" type="slidenum">
              <a:rPr kumimoji="1" lang="ja-JP" altLang="en-US" smtClean="0"/>
              <a:t>‹#›</a:t>
            </a:fld>
            <a:endParaRPr kumimoji="1" lang="ja-JP" altLang="en-US"/>
          </a:p>
        </p:txBody>
      </p:sp>
    </p:spTree>
    <p:extLst>
      <p:ext uri="{BB962C8B-B14F-4D97-AF65-F5344CB8AC3E}">
        <p14:creationId xmlns:p14="http://schemas.microsoft.com/office/powerpoint/2010/main" val="3810188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1</a:t>
            </a:fld>
            <a:endParaRPr kumimoji="1" lang="ja-JP" altLang="en-US"/>
          </a:p>
        </p:txBody>
      </p:sp>
    </p:spTree>
    <p:extLst>
      <p:ext uri="{BB962C8B-B14F-4D97-AF65-F5344CB8AC3E}">
        <p14:creationId xmlns:p14="http://schemas.microsoft.com/office/powerpoint/2010/main" val="195787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2</a:t>
            </a:fld>
            <a:endParaRPr kumimoji="1" lang="ja-JP" altLang="en-US"/>
          </a:p>
        </p:txBody>
      </p:sp>
    </p:spTree>
    <p:extLst>
      <p:ext uri="{BB962C8B-B14F-4D97-AF65-F5344CB8AC3E}">
        <p14:creationId xmlns:p14="http://schemas.microsoft.com/office/powerpoint/2010/main" val="320150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3</a:t>
            </a:fld>
            <a:endParaRPr kumimoji="1" lang="ja-JP" altLang="en-US"/>
          </a:p>
        </p:txBody>
      </p:sp>
    </p:spTree>
    <p:extLst>
      <p:ext uri="{BB962C8B-B14F-4D97-AF65-F5344CB8AC3E}">
        <p14:creationId xmlns:p14="http://schemas.microsoft.com/office/powerpoint/2010/main" val="328229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4</a:t>
            </a:fld>
            <a:endParaRPr kumimoji="1" lang="ja-JP" altLang="en-US"/>
          </a:p>
        </p:txBody>
      </p:sp>
    </p:spTree>
    <p:extLst>
      <p:ext uri="{BB962C8B-B14F-4D97-AF65-F5344CB8AC3E}">
        <p14:creationId xmlns:p14="http://schemas.microsoft.com/office/powerpoint/2010/main" val="262207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5</a:t>
            </a:fld>
            <a:endParaRPr kumimoji="1" lang="ja-JP" altLang="en-US"/>
          </a:p>
        </p:txBody>
      </p:sp>
    </p:spTree>
    <p:extLst>
      <p:ext uri="{BB962C8B-B14F-4D97-AF65-F5344CB8AC3E}">
        <p14:creationId xmlns:p14="http://schemas.microsoft.com/office/powerpoint/2010/main" val="23950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6</a:t>
            </a:fld>
            <a:endParaRPr kumimoji="1" lang="ja-JP" altLang="en-US"/>
          </a:p>
        </p:txBody>
      </p:sp>
    </p:spTree>
    <p:extLst>
      <p:ext uri="{BB962C8B-B14F-4D97-AF65-F5344CB8AC3E}">
        <p14:creationId xmlns:p14="http://schemas.microsoft.com/office/powerpoint/2010/main" val="129109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D135CB-5828-487B-BC99-FDED7226CACC}" type="slidenum">
              <a:rPr kumimoji="1" lang="ja-JP" altLang="en-US" smtClean="0"/>
              <a:t>7</a:t>
            </a:fld>
            <a:endParaRPr kumimoji="1" lang="ja-JP" altLang="en-US"/>
          </a:p>
        </p:txBody>
      </p:sp>
    </p:spTree>
    <p:extLst>
      <p:ext uri="{BB962C8B-B14F-4D97-AF65-F5344CB8AC3E}">
        <p14:creationId xmlns:p14="http://schemas.microsoft.com/office/powerpoint/2010/main" val="53209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F7BE4-55B4-4B6F-A6B2-7925B83033E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91CDC0-4FE1-416B-A9DD-112B2563759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A6CF67D-A29C-4788-92C5-B637B20A01F3}"/>
              </a:ext>
            </a:extLst>
          </p:cNvPr>
          <p:cNvSpPr>
            <a:spLocks noGrp="1"/>
          </p:cNvSpPr>
          <p:nvPr>
            <p:ph type="dt" sz="half" idx="10"/>
          </p:nvPr>
        </p:nvSpPr>
        <p:spPr/>
        <p:txBody>
          <a:bodyPr/>
          <a:lstStyle/>
          <a:p>
            <a:fld id="{C10AB2B7-D152-463F-B729-65B32C7C22BD}"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D2072476-8BA4-4FDD-A157-AB00B513D8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2035FC-A5F2-4730-A261-88B85B68EF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2042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F3DD1-334D-4532-8047-31F75A3E954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8826F1-5569-4A20-B525-1EE45EA191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03C2A5-70F4-4B62-B70C-1405599F2982}"/>
              </a:ext>
            </a:extLst>
          </p:cNvPr>
          <p:cNvSpPr>
            <a:spLocks noGrp="1"/>
          </p:cNvSpPr>
          <p:nvPr>
            <p:ph type="dt" sz="half" idx="10"/>
          </p:nvPr>
        </p:nvSpPr>
        <p:spPr/>
        <p:txBody>
          <a:bodyPr/>
          <a:lstStyle/>
          <a:p>
            <a:fld id="{95CBBA55-0FED-464A-9A32-776D311A7F1A}"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A345BD52-B553-4962-94C9-82135E19DE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8AE9D0-ED19-4964-A00D-ED5803DC05C1}"/>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53317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36B457-DCDD-4007-9809-FC1BE65357D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07BA0E-C929-4CE3-A7DE-0D0ED086C5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4AD47D-AD3C-40F0-8FEF-5295F59D6694}"/>
              </a:ext>
            </a:extLst>
          </p:cNvPr>
          <p:cNvSpPr>
            <a:spLocks noGrp="1"/>
          </p:cNvSpPr>
          <p:nvPr>
            <p:ph type="dt" sz="half" idx="10"/>
          </p:nvPr>
        </p:nvSpPr>
        <p:spPr/>
        <p:txBody>
          <a:bodyPr/>
          <a:lstStyle/>
          <a:p>
            <a:fld id="{40DD8F75-0C0E-4820-9D0D-B7A3B2CC26D9}"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6CA66AA9-84F5-4E72-9BAE-FEA97D8D1F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C211E5-E21F-4BE9-8F9E-CE3E4258BB1E}"/>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203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854E34-754D-4162-A88D-B032D2D90F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52BEA0-33AA-4E72-B359-AE40661AA5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947423-E72B-49D0-902A-E574DAECC10C}"/>
              </a:ext>
            </a:extLst>
          </p:cNvPr>
          <p:cNvSpPr>
            <a:spLocks noGrp="1"/>
          </p:cNvSpPr>
          <p:nvPr>
            <p:ph type="dt" sz="half" idx="10"/>
          </p:nvPr>
        </p:nvSpPr>
        <p:spPr/>
        <p:txBody>
          <a:bodyPr/>
          <a:lstStyle/>
          <a:p>
            <a:fld id="{9A16F4F9-2FE8-4DA8-AF64-D4F429F9A4BF}"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D73242B2-32F1-4762-AB0F-10B5CCC3BB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C008BE-1F02-427A-98A1-19483EEB1D93}"/>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19575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DE5F5-FCDF-4366-87D8-ABD4781439E5}"/>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337B3F-7B41-4C51-A307-E0DC1FC84EF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E7BDF0-F33F-4EEC-97F2-E7B8FD767CE5}"/>
              </a:ext>
            </a:extLst>
          </p:cNvPr>
          <p:cNvSpPr>
            <a:spLocks noGrp="1"/>
          </p:cNvSpPr>
          <p:nvPr>
            <p:ph type="dt" sz="half" idx="10"/>
          </p:nvPr>
        </p:nvSpPr>
        <p:spPr/>
        <p:txBody>
          <a:bodyPr/>
          <a:lstStyle/>
          <a:p>
            <a:fld id="{A610B4E0-A81E-482A-8E27-B82EB493D7F9}"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723D99C0-2144-482A-B00D-E8EE42EA90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C8B36E-59FC-420C-A411-0C880F2C015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345350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62D0E-9BC9-45EF-848A-B20359259B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1BB95D-6A40-41E0-AE65-2F9C7DA7524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A9C30B-174E-472F-A945-7357A27E8B6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8A16AE-143B-43DD-9498-426A809B4053}"/>
              </a:ext>
            </a:extLst>
          </p:cNvPr>
          <p:cNvSpPr>
            <a:spLocks noGrp="1"/>
          </p:cNvSpPr>
          <p:nvPr>
            <p:ph type="dt" sz="half" idx="10"/>
          </p:nvPr>
        </p:nvSpPr>
        <p:spPr/>
        <p:txBody>
          <a:bodyPr/>
          <a:lstStyle/>
          <a:p>
            <a:fld id="{903BE494-3575-4C7C-98F0-549E5D951C1B}" type="datetime1">
              <a:rPr kumimoji="1" lang="ja-JP" altLang="en-US" smtClean="0"/>
              <a:t>2021/5/11</a:t>
            </a:fld>
            <a:endParaRPr kumimoji="1" lang="ja-JP" altLang="en-US"/>
          </a:p>
        </p:txBody>
      </p:sp>
      <p:sp>
        <p:nvSpPr>
          <p:cNvPr id="6" name="フッター プレースホルダー 5">
            <a:extLst>
              <a:ext uri="{FF2B5EF4-FFF2-40B4-BE49-F238E27FC236}">
                <a16:creationId xmlns:a16="http://schemas.microsoft.com/office/drawing/2014/main" id="{F97B9606-39A6-4897-A3F0-A54B668390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AF5D85-7D9C-456F-ADFA-A45467D677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00917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DC044-DE94-44FC-B115-456ED3D7340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08D971-2B2E-470C-8D45-84D9C7C5665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302D6E-3FDA-4696-B011-ED792ED31B5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DC53E2-841F-45C6-9D78-5BF9AB5AF83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F1A09B-859D-43C3-816A-72CA7B101F4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2130F6-DB7F-45EF-8F40-7446B634F746}"/>
              </a:ext>
            </a:extLst>
          </p:cNvPr>
          <p:cNvSpPr>
            <a:spLocks noGrp="1"/>
          </p:cNvSpPr>
          <p:nvPr>
            <p:ph type="dt" sz="half" idx="10"/>
          </p:nvPr>
        </p:nvSpPr>
        <p:spPr/>
        <p:txBody>
          <a:bodyPr/>
          <a:lstStyle/>
          <a:p>
            <a:fld id="{534529F5-78B2-4691-8838-3A176BFCF05D}" type="datetime1">
              <a:rPr kumimoji="1" lang="ja-JP" altLang="en-US" smtClean="0"/>
              <a:t>2021/5/11</a:t>
            </a:fld>
            <a:endParaRPr kumimoji="1" lang="ja-JP" altLang="en-US"/>
          </a:p>
        </p:txBody>
      </p:sp>
      <p:sp>
        <p:nvSpPr>
          <p:cNvPr id="8" name="フッター プレースホルダー 7">
            <a:extLst>
              <a:ext uri="{FF2B5EF4-FFF2-40B4-BE49-F238E27FC236}">
                <a16:creationId xmlns:a16="http://schemas.microsoft.com/office/drawing/2014/main" id="{14A1CF7E-8261-4E8A-950D-341818BCA9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2FC13CE-E619-4558-AE33-1E8990AF0DC6}"/>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6042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4F6E8-343A-4777-9B53-5C4B18D63F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8FC9CB-3CA6-45D7-BBF9-7E0A6DA69626}"/>
              </a:ext>
            </a:extLst>
          </p:cNvPr>
          <p:cNvSpPr>
            <a:spLocks noGrp="1"/>
          </p:cNvSpPr>
          <p:nvPr>
            <p:ph type="dt" sz="half" idx="10"/>
          </p:nvPr>
        </p:nvSpPr>
        <p:spPr/>
        <p:txBody>
          <a:bodyPr/>
          <a:lstStyle/>
          <a:p>
            <a:fld id="{EB27B952-B6CE-426F-9B6E-EFC5D0E2BE39}" type="datetime1">
              <a:rPr kumimoji="1" lang="ja-JP" altLang="en-US" smtClean="0"/>
              <a:t>2021/5/11</a:t>
            </a:fld>
            <a:endParaRPr kumimoji="1" lang="ja-JP" altLang="en-US"/>
          </a:p>
        </p:txBody>
      </p:sp>
      <p:sp>
        <p:nvSpPr>
          <p:cNvPr id="4" name="フッター プレースホルダー 3">
            <a:extLst>
              <a:ext uri="{FF2B5EF4-FFF2-40B4-BE49-F238E27FC236}">
                <a16:creationId xmlns:a16="http://schemas.microsoft.com/office/drawing/2014/main" id="{BB84D48B-5C1C-4B2E-9C1E-EAB93CAF9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0DA3B5-33E9-44B5-8958-7BBAE86D78DB}"/>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0236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1925DB-52CC-48EA-97BA-17E5B99DF4F5}"/>
              </a:ext>
            </a:extLst>
          </p:cNvPr>
          <p:cNvSpPr>
            <a:spLocks noGrp="1"/>
          </p:cNvSpPr>
          <p:nvPr>
            <p:ph type="dt" sz="half" idx="10"/>
          </p:nvPr>
        </p:nvSpPr>
        <p:spPr/>
        <p:txBody>
          <a:bodyPr/>
          <a:lstStyle/>
          <a:p>
            <a:fld id="{205D412D-3DC1-45AC-B601-858CD4C35F76}" type="datetime1">
              <a:rPr kumimoji="1" lang="ja-JP" altLang="en-US" smtClean="0"/>
              <a:t>2021/5/11</a:t>
            </a:fld>
            <a:endParaRPr kumimoji="1" lang="ja-JP" altLang="en-US"/>
          </a:p>
        </p:txBody>
      </p:sp>
      <p:sp>
        <p:nvSpPr>
          <p:cNvPr id="3" name="フッター プレースホルダー 2">
            <a:extLst>
              <a:ext uri="{FF2B5EF4-FFF2-40B4-BE49-F238E27FC236}">
                <a16:creationId xmlns:a16="http://schemas.microsoft.com/office/drawing/2014/main" id="{83EED198-A4AA-4C5F-A4E3-8200F0A35C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A00C244-3438-4F6A-B5BB-DC55D5938385}"/>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24879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E3F9A-D71C-4356-AB8F-5EF5B2808BF4}"/>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F77BB5-6579-4C75-92DF-15270834CFB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0771B6-F6D2-4980-BD23-726E3EF9D6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6CC3F0-FC43-43C4-9E89-15096CCD7F68}"/>
              </a:ext>
            </a:extLst>
          </p:cNvPr>
          <p:cNvSpPr>
            <a:spLocks noGrp="1"/>
          </p:cNvSpPr>
          <p:nvPr>
            <p:ph type="dt" sz="half" idx="10"/>
          </p:nvPr>
        </p:nvSpPr>
        <p:spPr/>
        <p:txBody>
          <a:bodyPr/>
          <a:lstStyle/>
          <a:p>
            <a:fld id="{0DE19EE4-9806-4DAC-9B84-4C02B1004E57}" type="datetime1">
              <a:rPr kumimoji="1" lang="ja-JP" altLang="en-US" smtClean="0"/>
              <a:t>2021/5/11</a:t>
            </a:fld>
            <a:endParaRPr kumimoji="1" lang="ja-JP" altLang="en-US"/>
          </a:p>
        </p:txBody>
      </p:sp>
      <p:sp>
        <p:nvSpPr>
          <p:cNvPr id="6" name="フッター プレースホルダー 5">
            <a:extLst>
              <a:ext uri="{FF2B5EF4-FFF2-40B4-BE49-F238E27FC236}">
                <a16:creationId xmlns:a16="http://schemas.microsoft.com/office/drawing/2014/main" id="{0BB7E536-06CC-43C2-82A0-48E79BA71A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0F0FB3-DBD5-41D4-9248-B4C78117A5C2}"/>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41089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1C88B-7CE0-4219-832A-83C26C2C0C85}"/>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51826A-0EC0-4079-957F-E87B8CE46FB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710CFC-FBC3-4DCD-B4FB-625CB7753D5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4FF7E37-9ADA-40A7-B814-082CF463386B}"/>
              </a:ext>
            </a:extLst>
          </p:cNvPr>
          <p:cNvSpPr>
            <a:spLocks noGrp="1"/>
          </p:cNvSpPr>
          <p:nvPr>
            <p:ph type="dt" sz="half" idx="10"/>
          </p:nvPr>
        </p:nvSpPr>
        <p:spPr/>
        <p:txBody>
          <a:bodyPr/>
          <a:lstStyle/>
          <a:p>
            <a:fld id="{451118B3-1E12-4061-A941-E3A05F158F9C}" type="datetime1">
              <a:rPr kumimoji="1" lang="ja-JP" altLang="en-US" smtClean="0"/>
              <a:t>2021/5/11</a:t>
            </a:fld>
            <a:endParaRPr kumimoji="1" lang="ja-JP" altLang="en-US"/>
          </a:p>
        </p:txBody>
      </p:sp>
      <p:sp>
        <p:nvSpPr>
          <p:cNvPr id="6" name="フッター プレースホルダー 5">
            <a:extLst>
              <a:ext uri="{FF2B5EF4-FFF2-40B4-BE49-F238E27FC236}">
                <a16:creationId xmlns:a16="http://schemas.microsoft.com/office/drawing/2014/main" id="{3658DCB0-D783-4B75-AE05-14BFC709E2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F1CFFB-EB01-431A-BABA-DAF1A5B81F5C}"/>
              </a:ext>
            </a:extLst>
          </p:cNvPr>
          <p:cNvSpPr>
            <a:spLocks noGrp="1"/>
          </p:cNvSpPr>
          <p:nvPr>
            <p:ph type="sldNum" sz="quarter" idx="12"/>
          </p:nvPr>
        </p:nvSpPr>
        <p:spPr/>
        <p:txBody>
          <a:bodyPr/>
          <a:lstStyle/>
          <a:p>
            <a:fld id="{61C8C209-2824-4C64-AE41-02F26CB68BE2}" type="slidenum">
              <a:rPr kumimoji="1" lang="ja-JP" altLang="en-US" smtClean="0"/>
              <a:t>‹#›</a:t>
            </a:fld>
            <a:endParaRPr kumimoji="1" lang="ja-JP" altLang="en-US"/>
          </a:p>
        </p:txBody>
      </p:sp>
    </p:spTree>
    <p:extLst>
      <p:ext uri="{BB962C8B-B14F-4D97-AF65-F5344CB8AC3E}">
        <p14:creationId xmlns:p14="http://schemas.microsoft.com/office/powerpoint/2010/main" val="125494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29204F3-2E88-4764-B31B-699795A83B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EF8B8B-1A99-41B6-A051-D90317DDD9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7E96B0D5-8CAB-4AD6-BA6D-488A8B4D0B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C92D-3A18-4F69-A13F-AE4AEB73B016}" type="datetime1">
              <a:rPr kumimoji="1" lang="ja-JP" altLang="en-US" smtClean="0"/>
              <a:t>2021/5/11</a:t>
            </a:fld>
            <a:endParaRPr kumimoji="1" lang="ja-JP" altLang="en-US"/>
          </a:p>
        </p:txBody>
      </p:sp>
      <p:sp>
        <p:nvSpPr>
          <p:cNvPr id="5" name="フッター プレースホルダー 4">
            <a:extLst>
              <a:ext uri="{FF2B5EF4-FFF2-40B4-BE49-F238E27FC236}">
                <a16:creationId xmlns:a16="http://schemas.microsoft.com/office/drawing/2014/main" id="{181008C9-9197-4E2B-8A08-57516073E8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2BBCF7-0456-4568-A9E0-49B85DB11EB7}"/>
              </a:ext>
            </a:extLst>
          </p:cNvPr>
          <p:cNvSpPr>
            <a:spLocks noGrp="1"/>
          </p:cNvSpPr>
          <p:nvPr>
            <p:ph type="sldNum" sz="quarter" idx="4"/>
          </p:nvPr>
        </p:nvSpPr>
        <p:spPr>
          <a:xfrm>
            <a:off x="8648700" y="6599873"/>
            <a:ext cx="4953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1C8C209-2824-4C64-AE41-02F26CB68BE2}" type="slidenum">
              <a:rPr lang="ja-JP" altLang="en-US" smtClean="0"/>
              <a:pPr/>
              <a:t>‹#›</a:t>
            </a:fld>
            <a:endParaRPr lang="ja-JP" altLang="en-US" dirty="0"/>
          </a:p>
        </p:txBody>
      </p:sp>
    </p:spTree>
    <p:extLst>
      <p:ext uri="{BB962C8B-B14F-4D97-AF65-F5344CB8AC3E}">
        <p14:creationId xmlns:p14="http://schemas.microsoft.com/office/powerpoint/2010/main" val="36755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vatican.va/content/francesco/en/audiences/2020/documents/papa-francesco_20200812_udienza-generale.html" TargetMode="External"/><Relationship Id="rId5" Type="http://schemas.openxmlformats.org/officeDocument/2006/relationships/hyperlink" Target="http://www.vatican.va/content/francesco/en/audiences/2020/documents/papa-francesco_20200805_udienza-generale.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vatican.va/content/paul-vi/en/apost_letters/documents/hf_p-vi_apl_19710514_octogesima-adveniens.html" TargetMode="External"/><Relationship Id="rId7" Type="http://schemas.openxmlformats.org/officeDocument/2006/relationships/hyperlink" Target="http://www.vatican.va/content/francesco/en/apost_exhortations/documents/papa-francesco_esortazione-ap_20131124_evangelii-gaudium.html#The_Church%E2%80%99s_teaching_on_social_ques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vatican.va/content/francesco/en/apost_exhortations/documents/papa-francesco_esortazione-ap_20131124_evangelii-gaudium.html" TargetMode="External"/><Relationship Id="rId5" Type="http://schemas.openxmlformats.org/officeDocument/2006/relationships/hyperlink" Target="http://www.vatican.va/roman_curia/pontifical_councils/justpeace/documents/rc_pc_justpeace_doc_20060526_compendio-dott-soc_en.html#I.%20MEANING%20AND%20UNITY" TargetMode="External"/><Relationship Id="rId4" Type="http://schemas.openxmlformats.org/officeDocument/2006/relationships/hyperlink" Target="http://www.vatican.va/roman_curia/pontifical_councils/justpeace/documents/rc_pc_justpeace_doc_20060526_compendio-dott-soc_e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atican.va/content/francesco/en/apost_exhortations/documents/papa-francesco_esortazione-ap_20131124_evangelii-gaudium.html#No_to_an_economy_of_exclus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vatican.va/content/francesco/en/encyclicals/documents/papa-francesco_20150524_enciclica-laudato-si.html" TargetMode="External"/><Relationship Id="rId4" Type="http://schemas.openxmlformats.org/officeDocument/2006/relationships/hyperlink" Target="http://www.vatican.va/content/francesco/en/encyclicals/documents/papa-francesco_20150524_enciclica-laudato-si.html#22"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vatican.va/content/francesco/en/audiences/2020/documents/papa-francesco_20200812_udienza-generale.html#_ftnref3" TargetMode="External"/><Relationship Id="rId13" Type="http://schemas.openxmlformats.org/officeDocument/2006/relationships/hyperlink" Target="http://llc-research.jp/blog/column/261-conscientist-schellnhuber/" TargetMode="External"/><Relationship Id="rId3" Type="http://schemas.openxmlformats.org/officeDocument/2006/relationships/hyperlink" Target="http://www.vatican.va/archive/hist_councils/ii_vatican_council/documents/vat-ii_const_19651207_gaudium-et-spes_en.html" TargetMode="External"/><Relationship Id="rId7" Type="http://schemas.openxmlformats.org/officeDocument/2006/relationships/hyperlink" Target="http://www.vatican.va/content/john-paul-ii/en/speeches/1995/october/documents/hf_jp-ii_spe_05101995_address-to-uno.html" TargetMode="External"/><Relationship Id="rId12" Type="http://schemas.openxmlformats.org/officeDocument/2006/relationships/hyperlink" Target="https://www.mofa.go.jp/policy/human/univers_dec.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vatican.va/content/francesco/en/audiences/2020/documents/papa-francesco_20200812_udienza-generale.html#_ftnref2" TargetMode="External"/><Relationship Id="rId11" Type="http://schemas.openxmlformats.org/officeDocument/2006/relationships/hyperlink" Target="https://www.unic.or.jp/activities/humanrights/document/bill_of_rights/universal_declaration/" TargetMode="External"/><Relationship Id="rId5" Type="http://schemas.openxmlformats.org/officeDocument/2006/relationships/hyperlink" Target="http://w2.vatican.va/content/john-paul-ii/en/speeches/1979/october/documents/hf_jp-ii_spe_19791002_general-assembly-onu.html" TargetMode="External"/><Relationship Id="rId10" Type="http://schemas.openxmlformats.org/officeDocument/2006/relationships/hyperlink" Target="http://www.vatican.va/roman_curia/pontifical_councils/justpeace/documents/rc_pc_justpeace_doc_20060526_compendio-dott-soc_en.html#Rights%20of%20peoples%20and%20nations" TargetMode="External"/><Relationship Id="rId4" Type="http://schemas.openxmlformats.org/officeDocument/2006/relationships/hyperlink" Target="http://www.vatican.va/content/francesco/en/audiences/2020/documents/papa-francesco_20200812_udienza-generale.html#_ftnref1" TargetMode="External"/><Relationship Id="rId9" Type="http://schemas.openxmlformats.org/officeDocument/2006/relationships/hyperlink" Target="http://www.vatican.va/roman_curia/pontifical_councils/justpeace/documents/rc_pc_justpeace_doc_20060526_compendio-dott-soc_en.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vatican.va/content/francesco/en/audiences/2020/documents/papa-francesco_20200812_udienza-generale.html#_ftnref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www.vatican.va/roman_curia/pontifical_councils/justpeace/documents/rc_pc_justpeace_doc_20060526_compendio-dott-soc_en.html#Rights%20of%20peoples%20and%20nations" TargetMode="External"/><Relationship Id="rId4" Type="http://schemas.openxmlformats.org/officeDocument/2006/relationships/hyperlink" Target="http://www.vatican.va/roman_curia/pontifical_councils/justpeace/documents/rc_pc_justpeace_doc_20060526_compendio-dott-soc_e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72AE519-0FC3-479F-8244-2BA9CCE85C9E}"/>
              </a:ext>
            </a:extLst>
          </p:cNvPr>
          <p:cNvSpPr>
            <a:spLocks noGrp="1"/>
          </p:cNvSpPr>
          <p:nvPr>
            <p:ph type="subTitle" idx="1"/>
          </p:nvPr>
        </p:nvSpPr>
        <p:spPr>
          <a:xfrm>
            <a:off x="1142998" y="5880871"/>
            <a:ext cx="6858000" cy="877641"/>
          </a:xfrm>
        </p:spPr>
        <p:txBody>
          <a:bodyPr>
            <a:normAutofit lnSpcReduction="10000"/>
          </a:bodyPr>
          <a:lstStyle/>
          <a:p>
            <a:r>
              <a:rPr kumimoji="1" lang="en-US" altLang="ja-JP" sz="1400" dirty="0"/>
              <a:t>2021.03.20</a:t>
            </a:r>
            <a:r>
              <a:rPr kumimoji="1" lang="ja-JP" altLang="en-US" sz="1400" dirty="0"/>
              <a:t>＠真生会館</a:t>
            </a:r>
            <a:endParaRPr kumimoji="1" lang="en-US" altLang="ja-JP" sz="1400" dirty="0"/>
          </a:p>
          <a:p>
            <a:r>
              <a:rPr kumimoji="1" lang="ja-JP" altLang="en-US" sz="1400" dirty="0"/>
              <a:t>半訳：齋藤旬</a:t>
            </a:r>
            <a:endParaRPr kumimoji="1" lang="en-US" altLang="ja-JP" sz="1400" dirty="0"/>
          </a:p>
          <a:p>
            <a:r>
              <a:rPr kumimoji="1" lang="en-US" altLang="ja-JP" sz="1400" dirty="0"/>
              <a:t>2021.02.25</a:t>
            </a:r>
            <a:r>
              <a:rPr lang="ja-JP" altLang="en-US" sz="1400" dirty="0"/>
              <a:t> </a:t>
            </a:r>
            <a:r>
              <a:rPr lang="en-US" altLang="ja-JP" sz="1400" dirty="0"/>
              <a:t>rev.3</a:t>
            </a:r>
            <a:endParaRPr kumimoji="1" lang="ja-JP" altLang="en-US" dirty="0"/>
          </a:p>
        </p:txBody>
      </p:sp>
      <p:sp>
        <p:nvSpPr>
          <p:cNvPr id="4" name="タイトル 1">
            <a:extLst>
              <a:ext uri="{FF2B5EF4-FFF2-40B4-BE49-F238E27FC236}">
                <a16:creationId xmlns:a16="http://schemas.microsoft.com/office/drawing/2014/main" id="{187CFF21-C3DC-4DCF-AC70-43A11ED7739C}"/>
              </a:ext>
            </a:extLst>
          </p:cNvPr>
          <p:cNvSpPr>
            <a:spLocks noGrp="1"/>
          </p:cNvSpPr>
          <p:nvPr>
            <p:ph type="ctrTitle"/>
          </p:nvPr>
        </p:nvSpPr>
        <p:spPr>
          <a:xfrm>
            <a:off x="220922" y="164540"/>
            <a:ext cx="8702154" cy="1616529"/>
          </a:xfrm>
        </p:spPr>
        <p:txBody>
          <a:bodyPr anchor="ctr" anchorCtr="0">
            <a:normAutofit/>
          </a:bodyPr>
          <a:lstStyle/>
          <a:p>
            <a:r>
              <a:rPr kumimoji="1" lang="ja-JP" altLang="en-US"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真生会館 学び合いの会 分科会</a:t>
            </a:r>
            <a:br>
              <a:rPr kumimoji="1" lang="en-US" altLang="ja-JP" sz="2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教皇フランシスコの思想</a:t>
            </a:r>
            <a:br>
              <a:rPr kumimoji="1" lang="en-US" altLang="ja-JP" sz="16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en-US" altLang="ja-JP" sz="10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 </a:t>
            </a:r>
            <a:br>
              <a:rPr kumimoji="1" lang="en-US" altLang="ja-JP"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br>
            <a:r>
              <a:rPr kumimoji="1" lang="ja-JP" altLang="en-US" sz="32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新カテケーシス：この地上世界を癒すために</a:t>
            </a:r>
            <a:endParaRPr kumimoji="1" lang="ja-JP" altLang="en-US" sz="5400" dirty="0"/>
          </a:p>
        </p:txBody>
      </p:sp>
      <p:pic>
        <p:nvPicPr>
          <p:cNvPr id="1026" name="Picture 2">
            <a:extLst>
              <a:ext uri="{FF2B5EF4-FFF2-40B4-BE49-F238E27FC236}">
                <a16:creationId xmlns:a16="http://schemas.microsoft.com/office/drawing/2014/main" id="{43302751-7867-4BBE-82CC-86B1C19ED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01" y="2594695"/>
            <a:ext cx="1888968" cy="299236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202186DA-AAA5-4029-9BE9-E6427CD23140}"/>
              </a:ext>
            </a:extLst>
          </p:cNvPr>
          <p:cNvSpPr>
            <a:spLocks noGrp="1"/>
          </p:cNvSpPr>
          <p:nvPr>
            <p:ph type="sldNum" sz="quarter" idx="12"/>
          </p:nvPr>
        </p:nvSpPr>
        <p:spPr/>
        <p:txBody>
          <a:bodyPr/>
          <a:lstStyle/>
          <a:p>
            <a:fld id="{61C8C209-2824-4C64-AE41-02F26CB68BE2}" type="slidenum">
              <a:rPr kumimoji="1" lang="ja-JP" altLang="en-US" smtClean="0"/>
              <a:t>1</a:t>
            </a:fld>
            <a:endParaRPr kumimoji="1" lang="ja-JP" altLang="en-US"/>
          </a:p>
        </p:txBody>
      </p:sp>
      <p:pic>
        <p:nvPicPr>
          <p:cNvPr id="2" name="図 1">
            <a:extLst>
              <a:ext uri="{FF2B5EF4-FFF2-40B4-BE49-F238E27FC236}">
                <a16:creationId xmlns:a16="http://schemas.microsoft.com/office/drawing/2014/main" id="{75F0B7E4-5492-40F1-B671-B89D1F7A4515}"/>
              </a:ext>
            </a:extLst>
          </p:cNvPr>
          <p:cNvPicPr>
            <a:picLocks noChangeAspect="1"/>
          </p:cNvPicPr>
          <p:nvPr/>
        </p:nvPicPr>
        <p:blipFill>
          <a:blip r:embed="rId4"/>
          <a:stretch>
            <a:fillRect/>
          </a:stretch>
        </p:blipFill>
        <p:spPr>
          <a:xfrm>
            <a:off x="6131082" y="2594695"/>
            <a:ext cx="2648247" cy="1763774"/>
          </a:xfrm>
          <a:prstGeom prst="rect">
            <a:avLst/>
          </a:prstGeom>
        </p:spPr>
      </p:pic>
      <p:sp>
        <p:nvSpPr>
          <p:cNvPr id="6" name="テキスト ボックス 5">
            <a:extLst>
              <a:ext uri="{FF2B5EF4-FFF2-40B4-BE49-F238E27FC236}">
                <a16:creationId xmlns:a16="http://schemas.microsoft.com/office/drawing/2014/main" id="{36FF2F3A-EB55-4E21-9F5E-38C2E108F903}"/>
              </a:ext>
            </a:extLst>
          </p:cNvPr>
          <p:cNvSpPr txBox="1"/>
          <p:nvPr/>
        </p:nvSpPr>
        <p:spPr>
          <a:xfrm>
            <a:off x="1954589" y="1654553"/>
            <a:ext cx="5234820" cy="646331"/>
          </a:xfrm>
          <a:prstGeom prst="rect">
            <a:avLst/>
          </a:prstGeom>
          <a:noFill/>
        </p:spPr>
        <p:txBody>
          <a:bodyPr wrap="square" rtlCol="0">
            <a:spAutoFit/>
          </a:bodyPr>
          <a:lstStyle/>
          <a:p>
            <a:r>
              <a:rPr lang="en-US" altLang="ja-JP" sz="1800" dirty="0"/>
              <a:t>1. Introduction                    </a:t>
            </a:r>
            <a:r>
              <a:rPr kumimoji="1" lang="ja-JP" altLang="en-US" sz="1800" dirty="0"/>
              <a:t>：</a:t>
            </a:r>
            <a:r>
              <a:rPr kumimoji="1" lang="en-US" altLang="ja-JP" sz="1800" dirty="0"/>
              <a:t>p.p.2</a:t>
            </a:r>
            <a:r>
              <a:rPr kumimoji="1" lang="ja-JP" altLang="en-US" sz="1800" dirty="0"/>
              <a:t>－</a:t>
            </a:r>
            <a:r>
              <a:rPr kumimoji="1" lang="en-US" altLang="ja-JP" sz="1800" dirty="0"/>
              <a:t>4      </a:t>
            </a:r>
            <a:r>
              <a:rPr kumimoji="1" lang="ja-JP" altLang="en-US" sz="1800" dirty="0">
                <a:hlinkClick r:id="rId5"/>
              </a:rPr>
              <a:t>原英文</a:t>
            </a:r>
            <a:r>
              <a:rPr kumimoji="1" lang="ja-JP" altLang="en-US" sz="1800" dirty="0"/>
              <a:t>　　</a:t>
            </a:r>
            <a:br>
              <a:rPr kumimoji="1" lang="en-US" altLang="ja-JP" sz="1800" dirty="0"/>
            </a:br>
            <a:r>
              <a:rPr kumimoji="1" lang="en-US" altLang="ja-JP" sz="1800" dirty="0"/>
              <a:t>2. Faith and human dignity</a:t>
            </a:r>
            <a:r>
              <a:rPr kumimoji="1" lang="ja-JP" altLang="en-US" sz="1800" dirty="0"/>
              <a:t>：</a:t>
            </a:r>
            <a:r>
              <a:rPr kumimoji="1" lang="en-US" altLang="ja-JP" sz="1800" dirty="0"/>
              <a:t>p.p.5</a:t>
            </a:r>
            <a:r>
              <a:rPr kumimoji="1" lang="ja-JP" altLang="en-US" sz="1800" dirty="0"/>
              <a:t>－</a:t>
            </a:r>
            <a:r>
              <a:rPr kumimoji="1" lang="en-US" altLang="ja-JP" sz="1800" dirty="0"/>
              <a:t>7   </a:t>
            </a:r>
            <a:r>
              <a:rPr kumimoji="1" lang="ja-JP" altLang="en-US" sz="1800" dirty="0"/>
              <a:t>　</a:t>
            </a:r>
            <a:r>
              <a:rPr kumimoji="1" lang="ja-JP" altLang="en-US" sz="1800" dirty="0">
                <a:hlinkClick r:id="rId6"/>
              </a:rPr>
              <a:t>原英文</a:t>
            </a:r>
            <a:endParaRPr kumimoji="1" lang="ja-JP" altLang="en-US" dirty="0"/>
          </a:p>
        </p:txBody>
      </p:sp>
      <p:sp>
        <p:nvSpPr>
          <p:cNvPr id="7" name="テキスト ボックス 6">
            <a:extLst>
              <a:ext uri="{FF2B5EF4-FFF2-40B4-BE49-F238E27FC236}">
                <a16:creationId xmlns:a16="http://schemas.microsoft.com/office/drawing/2014/main" id="{73DB62FC-E670-48A4-8983-69EAA1001D13}"/>
              </a:ext>
            </a:extLst>
          </p:cNvPr>
          <p:cNvSpPr txBox="1"/>
          <p:nvPr/>
        </p:nvSpPr>
        <p:spPr>
          <a:xfrm>
            <a:off x="2884515" y="2630685"/>
            <a:ext cx="3374967" cy="3119572"/>
          </a:xfrm>
          <a:prstGeom prst="rect">
            <a:avLst/>
          </a:prstGeom>
          <a:noFill/>
        </p:spPr>
        <p:txBody>
          <a:bodyPr wrap="square" rtlCol="0">
            <a:spAutoFit/>
          </a:bodyPr>
          <a:lstStyle/>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Introduction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Faith and human dignity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preferential option for the poor and the virtue of charity</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The universal destination of  goods  and the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Solidarity and the virtue of faith</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Love and the common good</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Care of the common home and contemplative dimension</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Subsidiarity and virtue of hope</a:t>
            </a:r>
          </a:p>
          <a:p>
            <a:pPr marL="664845" indent="-342900">
              <a:lnSpc>
                <a:spcPts val="1200"/>
              </a:lnSpc>
              <a:spcAft>
                <a:spcPts val="1000"/>
              </a:spcAft>
              <a:buAutoNum type="arabicPeriod"/>
            </a:pPr>
            <a:r>
              <a:rPr lang="en-US" altLang="ja-JP" sz="1400" dirty="0">
                <a:effectLst/>
                <a:latin typeface="Arial Narrow" panose="020B0606020202030204" pitchFamily="34" charset="0"/>
                <a:ea typeface="HG丸ｺﾞｼｯｸM-PRO" panose="020F0600000000000000" pitchFamily="50" charset="-128"/>
                <a:cs typeface="Times New Roman" panose="02020603050405020304" pitchFamily="18" charset="0"/>
              </a:rPr>
              <a:t>Preparing the future together with Jesus who saves and heals</a:t>
            </a:r>
            <a:endPar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5395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636814" y="49505"/>
            <a:ext cx="7886700" cy="673536"/>
          </a:xfrm>
        </p:spPr>
        <p:txBody>
          <a:bodyPr>
            <a:normAutofit fontScale="90000"/>
          </a:bodyPr>
          <a:lstStyle/>
          <a:p>
            <a:pPr algn="ctr"/>
            <a:r>
              <a:rPr lang="en-US" altLang="ja-JP" sz="4400" i="1" dirty="0"/>
              <a:t>faith, hope, and charity</a:t>
            </a:r>
            <a:br>
              <a:rPr lang="en-US" altLang="ja-JP" sz="4400" i="1" dirty="0"/>
            </a:br>
            <a:r>
              <a:rPr lang="en-US" altLang="ja-JP" sz="1800" dirty="0">
                <a:solidFill>
                  <a:srgbClr val="FF0000"/>
                </a:solidFill>
              </a:rPr>
              <a:t>virtues</a:t>
            </a:r>
            <a:r>
              <a:rPr lang="en-US" altLang="ja-JP" sz="1800" dirty="0"/>
              <a:t> infused in us through the grace of the Holy Spirit</a:t>
            </a:r>
            <a:endParaRPr lang="ja-JP" altLang="en-US" sz="1800"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788611"/>
            <a:ext cx="3935186" cy="5836609"/>
          </a:xfrm>
        </p:spPr>
        <p:txBody>
          <a:bodyPr>
            <a:normAutofit fontScale="25000" lnSpcReduction="20000"/>
          </a:bodyPr>
          <a:lstStyle/>
          <a:p>
            <a:pPr marL="0" indent="0" algn="just">
              <a:lnSpc>
                <a:spcPct val="120000"/>
              </a:lnSpc>
              <a:buNone/>
            </a:pPr>
            <a:r>
              <a:rPr lang="en-US" altLang="ja-JP" sz="4800" b="0" i="1" dirty="0">
                <a:solidFill>
                  <a:srgbClr val="000000"/>
                </a:solidFill>
                <a:effectLst/>
                <a:latin typeface="Tahoma" panose="020B0604030504040204" pitchFamily="34" charset="0"/>
              </a:rPr>
              <a:t>1. introduction</a:t>
            </a:r>
          </a:p>
          <a:p>
            <a:pPr marL="0" indent="0" algn="just">
              <a:lnSpc>
                <a:spcPct val="120000"/>
              </a:lnSpc>
              <a:buNone/>
            </a:pPr>
            <a:r>
              <a:rPr lang="en-US" altLang="ja-JP" sz="4800" b="0" i="1" dirty="0">
                <a:solidFill>
                  <a:srgbClr val="000000"/>
                </a:solidFill>
                <a:effectLst/>
                <a:latin typeface="Tahoma" panose="020B0604030504040204" pitchFamily="34" charset="0"/>
              </a:rPr>
              <a:t>Dear brothers and sisters, good morning!</a:t>
            </a:r>
            <a:endParaRPr lang="en-US" altLang="ja-JP" sz="4800" b="0" i="0" dirty="0">
              <a:solidFill>
                <a:srgbClr val="000000"/>
              </a:solidFill>
              <a:effectLst/>
              <a:latin typeface="Tahoma" panose="020B0604030504040204" pitchFamily="34" charset="0"/>
            </a:endParaRPr>
          </a:p>
          <a:p>
            <a:pPr marL="0" indent="0" algn="just">
              <a:lnSpc>
                <a:spcPct val="120000"/>
              </a:lnSpc>
              <a:buNone/>
            </a:pPr>
            <a:r>
              <a:rPr lang="en-US" altLang="ja-JP" sz="4800" b="0" i="0" dirty="0">
                <a:solidFill>
                  <a:srgbClr val="000000"/>
                </a:solidFill>
                <a:effectLst/>
                <a:latin typeface="Tahoma" panose="020B0604030504040204" pitchFamily="34" charset="0"/>
              </a:rPr>
              <a:t>The pandemic continues to cause deep wounds, exposing our vulnerability.  On every continent there are many who have died, many are ill.  Many people and many families are living a time of uncertainty because of </a:t>
            </a:r>
            <a:r>
              <a:rPr lang="en-US" altLang="ja-JP" sz="4800" b="0" i="0" dirty="0">
                <a:solidFill>
                  <a:srgbClr val="FF0000"/>
                </a:solidFill>
                <a:effectLst/>
                <a:latin typeface="Tahoma" panose="020B0604030504040204" pitchFamily="34" charset="0"/>
              </a:rPr>
              <a:t>socio-economic</a:t>
            </a:r>
            <a:r>
              <a:rPr lang="en-US" altLang="ja-JP" sz="4800" b="0" i="0" dirty="0">
                <a:solidFill>
                  <a:srgbClr val="000000"/>
                </a:solidFill>
                <a:effectLst/>
                <a:latin typeface="Tahoma" panose="020B0604030504040204" pitchFamily="34" charset="0"/>
              </a:rPr>
              <a:t> problems which especially affect the poorest.</a:t>
            </a:r>
          </a:p>
          <a:p>
            <a:pPr marL="0" indent="0" algn="just">
              <a:lnSpc>
                <a:spcPct val="120000"/>
              </a:lnSpc>
              <a:buNone/>
            </a:pPr>
            <a:r>
              <a:rPr lang="en-US" altLang="ja-JP" sz="4800" b="0" i="0" dirty="0">
                <a:solidFill>
                  <a:srgbClr val="000000"/>
                </a:solidFill>
                <a:effectLst/>
                <a:latin typeface="Tahoma" panose="020B0604030504040204" pitchFamily="34" charset="0"/>
              </a:rPr>
              <a:t>Thus, we must keep our gaze firmly fixed on Jesus (see </a:t>
            </a:r>
            <a:r>
              <a:rPr lang="en-US" altLang="ja-JP" sz="4800" b="0" i="1" dirty="0">
                <a:solidFill>
                  <a:srgbClr val="000000"/>
                </a:solidFill>
                <a:effectLst/>
                <a:latin typeface="Tahoma" panose="020B0604030504040204" pitchFamily="34" charset="0"/>
              </a:rPr>
              <a:t>Heb</a:t>
            </a:r>
            <a:r>
              <a:rPr lang="en-US" altLang="ja-JP" sz="4800" b="0" i="0" dirty="0">
                <a:solidFill>
                  <a:srgbClr val="000000"/>
                </a:solidFill>
                <a:effectLst/>
                <a:latin typeface="Tahoma" panose="020B0604030504040204" pitchFamily="34" charset="0"/>
              </a:rPr>
              <a:t> 12:2): in the midst of this pandemic, our eyes on Jesus; and with this </a:t>
            </a:r>
            <a:r>
              <a:rPr lang="en-US" altLang="ja-JP" sz="4800" b="0" i="1" dirty="0">
                <a:solidFill>
                  <a:srgbClr val="FF0000"/>
                </a:solidFill>
                <a:effectLst/>
                <a:latin typeface="Tahoma" panose="020B0604030504040204" pitchFamily="34" charset="0"/>
              </a:rPr>
              <a:t>faith</a:t>
            </a:r>
            <a:r>
              <a:rPr lang="en-US" altLang="ja-JP" sz="4800" b="0" i="0" dirty="0">
                <a:solidFill>
                  <a:srgbClr val="FF0000"/>
                </a:solidFill>
                <a:effectLst/>
                <a:latin typeface="Tahoma" panose="020B0604030504040204" pitchFamily="34" charset="0"/>
              </a:rPr>
              <a:t> </a:t>
            </a:r>
            <a:r>
              <a:rPr lang="en-US" altLang="ja-JP" sz="4800" b="0" i="0" dirty="0">
                <a:solidFill>
                  <a:srgbClr val="000000"/>
                </a:solidFill>
                <a:effectLst/>
                <a:latin typeface="Tahoma" panose="020B0604030504040204" pitchFamily="34" charset="0"/>
              </a:rPr>
              <a:t>embrace the </a:t>
            </a:r>
            <a:r>
              <a:rPr lang="en-US" altLang="ja-JP" sz="4800" b="0" i="1" dirty="0">
                <a:solidFill>
                  <a:srgbClr val="FF0000"/>
                </a:solidFill>
                <a:effectLst/>
                <a:latin typeface="Tahoma" panose="020B0604030504040204" pitchFamily="34" charset="0"/>
              </a:rPr>
              <a:t>hope</a:t>
            </a:r>
            <a:r>
              <a:rPr lang="en-US" altLang="ja-JP" sz="4800" b="0" i="1" dirty="0">
                <a:solidFill>
                  <a:srgbClr val="000000"/>
                </a:solidFill>
                <a:effectLst/>
                <a:latin typeface="Tahoma" panose="020B0604030504040204" pitchFamily="34" charset="0"/>
              </a:rPr>
              <a:t> </a:t>
            </a:r>
            <a:r>
              <a:rPr lang="en-US" altLang="ja-JP" sz="4800" b="0" i="0" dirty="0">
                <a:solidFill>
                  <a:srgbClr val="000000"/>
                </a:solidFill>
                <a:effectLst/>
                <a:latin typeface="Tahoma" panose="020B0604030504040204" pitchFamily="34" charset="0"/>
              </a:rPr>
              <a:t>of </a:t>
            </a:r>
            <a:r>
              <a:rPr lang="en-US" altLang="ja-JP" sz="4800" b="0" i="0" dirty="0">
                <a:solidFill>
                  <a:srgbClr val="FF0000"/>
                </a:solidFill>
                <a:effectLst/>
                <a:latin typeface="Tahoma" panose="020B0604030504040204" pitchFamily="34" charset="0"/>
              </a:rPr>
              <a:t>the Kingdom</a:t>
            </a:r>
            <a:r>
              <a:rPr lang="en-US" altLang="ja-JP" sz="4800" b="0" i="0" dirty="0">
                <a:solidFill>
                  <a:srgbClr val="000000"/>
                </a:solidFill>
                <a:effectLst/>
                <a:latin typeface="Tahoma" panose="020B0604030504040204" pitchFamily="34" charset="0"/>
              </a:rPr>
              <a:t> of God that Jesus Himself brings us (see </a:t>
            </a:r>
            <a:r>
              <a:rPr lang="en-US" altLang="ja-JP" sz="4800" b="0" i="1" dirty="0">
                <a:solidFill>
                  <a:srgbClr val="000000"/>
                </a:solidFill>
                <a:effectLst/>
                <a:latin typeface="Tahoma" panose="020B0604030504040204" pitchFamily="34" charset="0"/>
              </a:rPr>
              <a:t>Mk</a:t>
            </a:r>
            <a:r>
              <a:rPr lang="en-US" altLang="ja-JP" sz="4800" b="0" i="0" dirty="0">
                <a:solidFill>
                  <a:srgbClr val="000000"/>
                </a:solidFill>
                <a:effectLst/>
                <a:latin typeface="Tahoma" panose="020B0604030504040204" pitchFamily="34" charset="0"/>
              </a:rPr>
              <a:t> 1:5; </a:t>
            </a:r>
            <a:r>
              <a:rPr lang="en-US" altLang="ja-JP" sz="4800" b="0" i="1" dirty="0">
                <a:solidFill>
                  <a:srgbClr val="000000"/>
                </a:solidFill>
                <a:effectLst/>
                <a:latin typeface="Tahoma" panose="020B0604030504040204" pitchFamily="34" charset="0"/>
              </a:rPr>
              <a:t>Mt </a:t>
            </a:r>
            <a:r>
              <a:rPr lang="en-US" altLang="ja-JP" sz="4800" b="0" i="0" dirty="0">
                <a:solidFill>
                  <a:srgbClr val="000000"/>
                </a:solidFill>
                <a:effectLst/>
                <a:latin typeface="Tahoma" panose="020B0604030504040204" pitchFamily="34" charset="0"/>
              </a:rPr>
              <a:t>4:17; </a:t>
            </a:r>
            <a:r>
              <a:rPr lang="en-US" altLang="ja-JP" sz="4800" b="0" i="1" dirty="0">
                <a:solidFill>
                  <a:srgbClr val="000000"/>
                </a:solidFill>
                <a:effectLst/>
                <a:latin typeface="Tahoma" panose="020B0604030504040204" pitchFamily="34" charset="0"/>
              </a:rPr>
              <a:t>CCC </a:t>
            </a:r>
            <a:r>
              <a:rPr lang="en-US" altLang="ja-JP" sz="4800" b="0" i="0" dirty="0">
                <a:solidFill>
                  <a:srgbClr val="000000"/>
                </a:solidFill>
                <a:effectLst/>
                <a:latin typeface="Tahoma" panose="020B0604030504040204" pitchFamily="34" charset="0"/>
              </a:rPr>
              <a:t>2816). </a:t>
            </a:r>
            <a:r>
              <a:rPr lang="en-US" altLang="ja-JP" sz="4800" b="0" i="0" dirty="0">
                <a:solidFill>
                  <a:srgbClr val="FF0000"/>
                </a:solidFill>
                <a:effectLst/>
                <a:latin typeface="Tahoma" panose="020B0604030504040204" pitchFamily="34" charset="0"/>
              </a:rPr>
              <a:t>A Kingdom </a:t>
            </a:r>
            <a:r>
              <a:rPr lang="en-US" altLang="ja-JP" sz="4800" b="0" i="0" dirty="0">
                <a:solidFill>
                  <a:srgbClr val="000000"/>
                </a:solidFill>
                <a:effectLst/>
                <a:latin typeface="Tahoma" panose="020B0604030504040204" pitchFamily="34" charset="0"/>
              </a:rPr>
              <a:t>of healing and of salvation that is already present in our midst (see </a:t>
            </a:r>
            <a:r>
              <a:rPr lang="en-US" altLang="ja-JP" sz="4800" b="0" i="1" dirty="0">
                <a:solidFill>
                  <a:srgbClr val="000000"/>
                </a:solidFill>
                <a:effectLst/>
                <a:latin typeface="Tahoma" panose="020B0604030504040204" pitchFamily="34" charset="0"/>
              </a:rPr>
              <a:t>Lk </a:t>
            </a:r>
            <a:r>
              <a:rPr lang="en-US" altLang="ja-JP" sz="4800" b="0" i="0" dirty="0">
                <a:solidFill>
                  <a:srgbClr val="000000"/>
                </a:solidFill>
                <a:effectLst/>
                <a:latin typeface="Tahoma" panose="020B0604030504040204" pitchFamily="34" charset="0"/>
              </a:rPr>
              <a:t>10:11). </a:t>
            </a:r>
            <a:r>
              <a:rPr lang="en-US" altLang="ja-JP" sz="4800" b="0" i="0" dirty="0">
                <a:solidFill>
                  <a:srgbClr val="FF0000"/>
                </a:solidFill>
                <a:effectLst/>
                <a:latin typeface="Tahoma" panose="020B0604030504040204" pitchFamily="34" charset="0"/>
              </a:rPr>
              <a:t>A Kingdom </a:t>
            </a:r>
            <a:r>
              <a:rPr lang="en-US" altLang="ja-JP" sz="4800" b="0" i="0" dirty="0">
                <a:solidFill>
                  <a:srgbClr val="000000"/>
                </a:solidFill>
                <a:effectLst/>
                <a:latin typeface="Tahoma" panose="020B0604030504040204" pitchFamily="34" charset="0"/>
              </a:rPr>
              <a:t>of justice and of peace that is manifested through works of </a:t>
            </a:r>
            <a:r>
              <a:rPr lang="en-US" altLang="ja-JP" sz="4800" b="0" i="1" dirty="0">
                <a:solidFill>
                  <a:srgbClr val="FF0000"/>
                </a:solidFill>
                <a:effectLst/>
                <a:latin typeface="Tahoma" panose="020B0604030504040204" pitchFamily="34" charset="0"/>
              </a:rPr>
              <a:t>charity</a:t>
            </a:r>
            <a:r>
              <a:rPr lang="en-US" altLang="ja-JP" sz="4800" b="0" i="0" dirty="0">
                <a:solidFill>
                  <a:srgbClr val="000000"/>
                </a:solidFill>
                <a:effectLst/>
                <a:latin typeface="Tahoma" panose="020B0604030504040204" pitchFamily="34" charset="0"/>
              </a:rPr>
              <a:t>, which in their turn increase </a:t>
            </a:r>
            <a:r>
              <a:rPr lang="en-US" altLang="ja-JP" sz="4800" b="0" i="0" dirty="0">
                <a:solidFill>
                  <a:srgbClr val="FF0000"/>
                </a:solidFill>
                <a:effectLst/>
                <a:latin typeface="Tahoma" panose="020B0604030504040204" pitchFamily="34" charset="0"/>
              </a:rPr>
              <a:t>hope</a:t>
            </a:r>
            <a:r>
              <a:rPr lang="en-US" altLang="ja-JP" sz="4800" b="0" i="0" dirty="0">
                <a:solidFill>
                  <a:srgbClr val="000000"/>
                </a:solidFill>
                <a:effectLst/>
                <a:latin typeface="Tahoma" panose="020B0604030504040204" pitchFamily="34" charset="0"/>
              </a:rPr>
              <a:t> and strengthen </a:t>
            </a:r>
            <a:r>
              <a:rPr lang="en-US" altLang="ja-JP" sz="4800" b="0" i="0" dirty="0">
                <a:solidFill>
                  <a:srgbClr val="FF0000"/>
                </a:solidFill>
                <a:effectLst/>
                <a:latin typeface="Tahoma" panose="020B0604030504040204" pitchFamily="34" charset="0"/>
              </a:rPr>
              <a:t>faith</a:t>
            </a:r>
            <a:r>
              <a:rPr lang="en-US" altLang="ja-JP" sz="4800" b="0" i="0" dirty="0">
                <a:solidFill>
                  <a:srgbClr val="000000"/>
                </a:solidFill>
                <a:effectLst/>
                <a:latin typeface="Tahoma" panose="020B0604030504040204" pitchFamily="34" charset="0"/>
              </a:rPr>
              <a:t> (see </a:t>
            </a:r>
            <a:r>
              <a:rPr lang="en-US" altLang="ja-JP" sz="4800" b="0" i="1" dirty="0">
                <a:solidFill>
                  <a:srgbClr val="000000"/>
                </a:solidFill>
                <a:effectLst/>
                <a:latin typeface="Tahoma" panose="020B0604030504040204" pitchFamily="34" charset="0"/>
              </a:rPr>
              <a:t>1 Cor </a:t>
            </a:r>
            <a:r>
              <a:rPr lang="en-US" altLang="ja-JP" sz="4800" b="0" i="0" dirty="0">
                <a:solidFill>
                  <a:srgbClr val="000000"/>
                </a:solidFill>
                <a:effectLst/>
                <a:latin typeface="Tahoma" panose="020B0604030504040204" pitchFamily="34" charset="0"/>
              </a:rPr>
              <a:t>13:13). Within the Christian tradition, </a:t>
            </a:r>
            <a:r>
              <a:rPr lang="en-US" altLang="ja-JP" sz="4800" b="0" i="1" dirty="0">
                <a:solidFill>
                  <a:srgbClr val="FF0000"/>
                </a:solidFill>
                <a:effectLst/>
                <a:latin typeface="Tahoma" panose="020B0604030504040204" pitchFamily="34" charset="0"/>
              </a:rPr>
              <a:t>faith, hope and charity </a:t>
            </a:r>
            <a:r>
              <a:rPr lang="en-US" altLang="ja-JP" sz="4800" b="0" i="0" dirty="0">
                <a:solidFill>
                  <a:srgbClr val="000000"/>
                </a:solidFill>
                <a:effectLst/>
                <a:latin typeface="Tahoma" panose="020B0604030504040204" pitchFamily="34" charset="0"/>
              </a:rPr>
              <a:t>are much more than feelings or attitudes. They are </a:t>
            </a:r>
            <a:r>
              <a:rPr lang="en-US" altLang="ja-JP" sz="4800" b="0" i="0" dirty="0">
                <a:solidFill>
                  <a:srgbClr val="FF0000"/>
                </a:solidFill>
                <a:effectLst/>
                <a:latin typeface="Tahoma" panose="020B0604030504040204" pitchFamily="34" charset="0"/>
              </a:rPr>
              <a:t>virtues</a:t>
            </a:r>
            <a:r>
              <a:rPr lang="en-US" altLang="ja-JP" sz="4800" b="0" i="0" dirty="0">
                <a:solidFill>
                  <a:srgbClr val="000000"/>
                </a:solidFill>
                <a:effectLst/>
                <a:latin typeface="Tahoma" panose="020B0604030504040204" pitchFamily="34" charset="0"/>
              </a:rPr>
              <a:t> infused in us through the grace of the Holy Spirit (see </a:t>
            </a:r>
            <a:r>
              <a:rPr lang="en-US" altLang="ja-JP" sz="4800" b="0" i="1" dirty="0">
                <a:solidFill>
                  <a:srgbClr val="000000"/>
                </a:solidFill>
                <a:effectLst/>
                <a:latin typeface="Tahoma" panose="020B0604030504040204" pitchFamily="34" charset="0"/>
              </a:rPr>
              <a:t>CCC</a:t>
            </a:r>
            <a:r>
              <a:rPr lang="en-US" altLang="ja-JP" sz="4800" b="0" i="0" dirty="0">
                <a:solidFill>
                  <a:srgbClr val="000000"/>
                </a:solidFill>
                <a:effectLst/>
                <a:latin typeface="Tahoma" panose="020B0604030504040204" pitchFamily="34" charset="0"/>
              </a:rPr>
              <a:t>, 1812, 1813): gifts that heal us and that make us healers, gifts that open us to new horizons, even while we are navigating the difficult waters of our time.</a:t>
            </a:r>
          </a:p>
          <a:p>
            <a:pPr marL="0" indent="0" algn="just">
              <a:lnSpc>
                <a:spcPct val="120000"/>
              </a:lnSpc>
              <a:buNone/>
            </a:pPr>
            <a:r>
              <a:rPr lang="en-US" altLang="ja-JP" sz="4800" b="0" i="0" dirty="0">
                <a:solidFill>
                  <a:srgbClr val="000000"/>
                </a:solidFill>
                <a:effectLst/>
                <a:latin typeface="Tahoma" panose="020B0604030504040204" pitchFamily="34" charset="0"/>
              </a:rPr>
              <a:t>Renewed contact with the Gospel of faith, of hope and of love invites us to assume a creative and renewed spirit. In this way, we will be able to transform the roots of our physical, spiritual and social </a:t>
            </a:r>
            <a:r>
              <a:rPr lang="en-US" altLang="ja-JP" sz="4800" b="0" i="0" dirty="0">
                <a:solidFill>
                  <a:srgbClr val="FF0000"/>
                </a:solidFill>
                <a:effectLst/>
                <a:latin typeface="Tahoma" panose="020B0604030504040204" pitchFamily="34" charset="0"/>
              </a:rPr>
              <a:t>infirmities</a:t>
            </a:r>
            <a:r>
              <a:rPr lang="en-US" altLang="ja-JP" sz="4800" b="0" i="0" dirty="0">
                <a:solidFill>
                  <a:srgbClr val="000000"/>
                </a:solidFill>
                <a:effectLst/>
                <a:latin typeface="Tahoma" panose="020B0604030504040204" pitchFamily="34" charset="0"/>
              </a:rPr>
              <a:t> and the destructive practices that separate us from each other, threatening </a:t>
            </a:r>
            <a:r>
              <a:rPr lang="en-US" altLang="ja-JP" sz="4800" b="0" i="0" dirty="0">
                <a:solidFill>
                  <a:srgbClr val="FF0000"/>
                </a:solidFill>
                <a:effectLst/>
                <a:latin typeface="Tahoma" panose="020B0604030504040204" pitchFamily="34" charset="0"/>
              </a:rPr>
              <a:t>the human family </a:t>
            </a:r>
            <a:r>
              <a:rPr lang="en-US" altLang="ja-JP" sz="4800" b="0" i="0" dirty="0">
                <a:solidFill>
                  <a:srgbClr val="000000"/>
                </a:solidFill>
                <a:effectLst/>
                <a:latin typeface="Tahoma" panose="020B0604030504040204" pitchFamily="34" charset="0"/>
              </a:rPr>
              <a:t>and our planet.</a:t>
            </a:r>
          </a:p>
          <a:p>
            <a:pPr marL="0" indent="0">
              <a:buNone/>
            </a:pPr>
            <a:endParaRPr lang="ja-JP" altLang="en-US" dirty="0"/>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869872" y="788611"/>
            <a:ext cx="5274128" cy="5677065"/>
          </a:xfrm>
        </p:spPr>
        <p:txBody>
          <a:bodyPr>
            <a:normAutofit fontScale="25000" lnSpcReduction="20000"/>
          </a:bodyPr>
          <a:lstStyle/>
          <a:p>
            <a:pPr marL="0" indent="0">
              <a:lnSpc>
                <a:spcPts val="1600"/>
              </a:lnSpc>
              <a:buNone/>
            </a:pPr>
            <a:r>
              <a:rPr lang="en-US" altLang="ja-JP" sz="5600" dirty="0"/>
              <a:t>1. </a:t>
            </a:r>
            <a:r>
              <a:rPr lang="ja-JP" altLang="en-US" sz="5600" dirty="0"/>
              <a:t>はじめに　（</a:t>
            </a:r>
            <a:r>
              <a:rPr lang="en-US" altLang="ja-JP" sz="5600" dirty="0"/>
              <a:t>2020</a:t>
            </a:r>
            <a:r>
              <a:rPr lang="ja-JP" altLang="en-US" sz="5600" dirty="0"/>
              <a:t>年</a:t>
            </a:r>
            <a:r>
              <a:rPr lang="en-US" altLang="ja-JP" sz="5600" dirty="0"/>
              <a:t>8</a:t>
            </a:r>
            <a:r>
              <a:rPr lang="ja-JP" altLang="en-US" sz="5600" dirty="0"/>
              <a:t>月</a:t>
            </a:r>
            <a:r>
              <a:rPr lang="en-US" altLang="ja-JP" sz="5600" dirty="0"/>
              <a:t>5</a:t>
            </a:r>
            <a:r>
              <a:rPr lang="ja-JP" altLang="en-US" sz="5600" dirty="0"/>
              <a:t>日）</a:t>
            </a:r>
            <a:endParaRPr lang="en-US" altLang="ja-JP" sz="5600" dirty="0"/>
          </a:p>
          <a:p>
            <a:pPr marL="0" indent="0">
              <a:lnSpc>
                <a:spcPts val="1600"/>
              </a:lnSpc>
              <a:buNone/>
            </a:pPr>
            <a:r>
              <a:rPr lang="ja-JP" altLang="en-US" sz="5600" dirty="0"/>
              <a:t>親愛なる兄弟姉妹の皆さん、おはようございます。</a:t>
            </a:r>
          </a:p>
          <a:p>
            <a:pPr marL="0" indent="0" algn="just">
              <a:lnSpc>
                <a:spcPts val="1600"/>
              </a:lnSpc>
              <a:buNone/>
            </a:pPr>
            <a:r>
              <a:rPr lang="ja-JP" altLang="en-US" sz="5600" dirty="0"/>
              <a:t>今回のパンデミックは私達の脆弱性を顕わにし、深い傷を与え続けています。どの大陸でも、多数の死者と膨大な数の患者が出ています。特に、貧しい者ほど被害をこうむる現在の</a:t>
            </a:r>
            <a:r>
              <a:rPr lang="ja-JP" altLang="en-US" sz="5600" dirty="0">
                <a:solidFill>
                  <a:srgbClr val="FF0000"/>
                </a:solidFill>
              </a:rPr>
              <a:t>社会経済システム</a:t>
            </a:r>
            <a:r>
              <a:rPr lang="ja-JP" altLang="en-US" sz="5600" dirty="0"/>
              <a:t>が、様々な問題をもたらし、大勢の</a:t>
            </a:r>
            <a:r>
              <a:rPr lang="en-US" altLang="ja-JP" sz="5600" dirty="0"/>
              <a:t>people</a:t>
            </a:r>
            <a:r>
              <a:rPr lang="ja-JP" altLang="en-US" sz="5600" dirty="0"/>
              <a:t>と家族が不安の時を生きています。</a:t>
            </a:r>
            <a:endParaRPr lang="en-US" altLang="ja-JP" sz="5600" dirty="0"/>
          </a:p>
          <a:p>
            <a:pPr marL="0" indent="0" algn="just">
              <a:lnSpc>
                <a:spcPts val="1600"/>
              </a:lnSpc>
              <a:buNone/>
            </a:pPr>
            <a:r>
              <a:rPr lang="ja-JP" altLang="en-US" sz="5600" dirty="0"/>
              <a:t>この様な状況において私達はイエスをしっかりと見据えなければなりません</a:t>
            </a:r>
            <a:r>
              <a:rPr lang="ja-JP" altLang="en-US" sz="4000" dirty="0"/>
              <a:t>（ヘブライ</a:t>
            </a:r>
            <a:r>
              <a:rPr lang="en-US" altLang="ja-JP" sz="4000" dirty="0"/>
              <a:t>12</a:t>
            </a:r>
            <a:r>
              <a:rPr lang="ja-JP" altLang="en-US" sz="4000" dirty="0"/>
              <a:t>・</a:t>
            </a:r>
            <a:r>
              <a:rPr lang="en-US" altLang="ja-JP" sz="4000" dirty="0"/>
              <a:t>2</a:t>
            </a:r>
            <a:r>
              <a:rPr lang="ja-JP" altLang="en-US" sz="4000" dirty="0"/>
              <a:t>参照）</a:t>
            </a:r>
            <a:r>
              <a:rPr lang="ja-JP" altLang="en-US" sz="5600" dirty="0"/>
              <a:t>。イエスを見据える</a:t>
            </a:r>
            <a:r>
              <a:rPr lang="en-US" altLang="ja-JP" sz="5600" i="1" dirty="0">
                <a:solidFill>
                  <a:srgbClr val="FF0000"/>
                </a:solidFill>
              </a:rPr>
              <a:t>faith</a:t>
            </a:r>
            <a:r>
              <a:rPr lang="ja-JP" altLang="en-US" sz="5600" dirty="0"/>
              <a:t>、これによりパンデミックにおいても、</a:t>
            </a:r>
            <a:r>
              <a:rPr lang="en-US" altLang="ja-JP" sz="5600" dirty="0">
                <a:solidFill>
                  <a:srgbClr val="FF0000"/>
                </a:solidFill>
              </a:rPr>
              <a:t>the Kingdom </a:t>
            </a:r>
            <a:r>
              <a:rPr lang="en-US" altLang="ja-JP" sz="5600" dirty="0"/>
              <a:t>of God</a:t>
            </a:r>
            <a:r>
              <a:rPr lang="ja-JP" altLang="en-US" sz="5600" dirty="0"/>
              <a:t>というイエスが自ら私達に与えた</a:t>
            </a:r>
            <a:r>
              <a:rPr lang="en-US" altLang="ja-JP" sz="5600" i="1" dirty="0">
                <a:solidFill>
                  <a:srgbClr val="FF0000"/>
                </a:solidFill>
              </a:rPr>
              <a:t>hope</a:t>
            </a:r>
            <a:r>
              <a:rPr lang="ja-JP" altLang="en-US" sz="4000" dirty="0"/>
              <a:t>（マルコ</a:t>
            </a:r>
            <a:r>
              <a:rPr lang="en-US" altLang="ja-JP" sz="4000" dirty="0"/>
              <a:t>1</a:t>
            </a:r>
            <a:r>
              <a:rPr lang="ja-JP" altLang="en-US" sz="4000" dirty="0"/>
              <a:t>・</a:t>
            </a:r>
            <a:r>
              <a:rPr lang="en-US" altLang="ja-JP" sz="4000" dirty="0"/>
              <a:t>5</a:t>
            </a:r>
            <a:r>
              <a:rPr lang="ja-JP" altLang="en-US" sz="4000" dirty="0"/>
              <a:t>、マタイ</a:t>
            </a:r>
            <a:r>
              <a:rPr lang="en-US" altLang="ja-JP" sz="4000" dirty="0"/>
              <a:t>4</a:t>
            </a:r>
            <a:r>
              <a:rPr lang="ja-JP" altLang="en-US" sz="4000" dirty="0"/>
              <a:t>・</a:t>
            </a:r>
            <a:r>
              <a:rPr lang="en-US" altLang="ja-JP" sz="4000" dirty="0"/>
              <a:t>17</a:t>
            </a:r>
            <a:r>
              <a:rPr lang="ja-JP" altLang="en-US" sz="4000" dirty="0"/>
              <a:t>、</a:t>
            </a:r>
            <a:r>
              <a:rPr lang="en-US" altLang="ja-JP" sz="4000" dirty="0"/>
              <a:t>『</a:t>
            </a:r>
            <a:r>
              <a:rPr lang="ja-JP" altLang="en-US" sz="4000" dirty="0"/>
              <a:t>カトリック教会カテキズム</a:t>
            </a:r>
            <a:r>
              <a:rPr lang="en-US" altLang="ja-JP" sz="4000" dirty="0"/>
              <a:t>』2816</a:t>
            </a:r>
            <a:r>
              <a:rPr lang="ja-JP" altLang="en-US" sz="4000" dirty="0"/>
              <a:t>参照）</a:t>
            </a:r>
            <a:r>
              <a:rPr lang="ja-JP" altLang="en-US" sz="5600" dirty="0"/>
              <a:t>を持ち続けるのです。他方、</a:t>
            </a:r>
            <a:r>
              <a:rPr lang="en-US" altLang="ja-JP" sz="5600" dirty="0">
                <a:solidFill>
                  <a:srgbClr val="FF0000"/>
                </a:solidFill>
              </a:rPr>
              <a:t>a Kingdom </a:t>
            </a:r>
            <a:r>
              <a:rPr lang="en-US" altLang="ja-JP" sz="5600" dirty="0"/>
              <a:t>of healing and of salvation</a:t>
            </a:r>
            <a:r>
              <a:rPr lang="ja-JP" altLang="en-US" sz="5600" dirty="0"/>
              <a:t>は、既に私達の内にあります</a:t>
            </a:r>
            <a:r>
              <a:rPr lang="ja-JP" altLang="en-US" sz="4000" dirty="0"/>
              <a:t>（ルカ</a:t>
            </a:r>
            <a:r>
              <a:rPr lang="en-US" altLang="ja-JP" sz="4000" dirty="0"/>
              <a:t>10</a:t>
            </a:r>
            <a:r>
              <a:rPr lang="ja-JP" altLang="en-US" sz="4000" dirty="0"/>
              <a:t>・</a:t>
            </a:r>
            <a:r>
              <a:rPr lang="en-US" altLang="ja-JP" sz="4000" dirty="0"/>
              <a:t>11</a:t>
            </a:r>
            <a:r>
              <a:rPr lang="ja-JP" altLang="en-US" sz="4000" dirty="0"/>
              <a:t>参照）。</a:t>
            </a:r>
            <a:r>
              <a:rPr lang="ja-JP" altLang="en-US" sz="5600" dirty="0"/>
              <a:t>（訳補：ですから更に私達は）</a:t>
            </a:r>
            <a:r>
              <a:rPr lang="en-US" altLang="ja-JP" sz="5600" i="1" dirty="0">
                <a:solidFill>
                  <a:srgbClr val="FF0000"/>
                </a:solidFill>
              </a:rPr>
              <a:t>charity</a:t>
            </a:r>
            <a:r>
              <a:rPr lang="ja-JP" altLang="en-US" sz="5600" dirty="0"/>
              <a:t>の</a:t>
            </a:r>
            <a:r>
              <a:rPr lang="en-US" altLang="ja-JP" sz="5600" dirty="0"/>
              <a:t>works</a:t>
            </a:r>
            <a:r>
              <a:rPr lang="ja-JP" altLang="en-US" sz="5600" dirty="0"/>
              <a:t>により</a:t>
            </a:r>
            <a:r>
              <a:rPr lang="en-US" altLang="ja-JP" sz="5600" dirty="0">
                <a:solidFill>
                  <a:srgbClr val="FF0000"/>
                </a:solidFill>
              </a:rPr>
              <a:t>a Kingdom </a:t>
            </a:r>
            <a:r>
              <a:rPr lang="en-US" altLang="ja-JP" sz="5600" dirty="0"/>
              <a:t>of justice and of peace</a:t>
            </a:r>
            <a:r>
              <a:rPr lang="ja-JP" altLang="en-US" sz="5600" dirty="0"/>
              <a:t>を顕在化し、</a:t>
            </a:r>
            <a:r>
              <a:rPr lang="en-US" altLang="ja-JP" sz="5600" dirty="0">
                <a:solidFill>
                  <a:srgbClr val="FF0000"/>
                </a:solidFill>
              </a:rPr>
              <a:t>hope</a:t>
            </a:r>
            <a:r>
              <a:rPr lang="ja-JP" altLang="en-US" sz="5600" dirty="0"/>
              <a:t>と</a:t>
            </a:r>
            <a:r>
              <a:rPr lang="en-US" altLang="ja-JP" sz="5600" dirty="0">
                <a:solidFill>
                  <a:srgbClr val="FF0000"/>
                </a:solidFill>
              </a:rPr>
              <a:t>faith</a:t>
            </a:r>
            <a:r>
              <a:rPr lang="ja-JP" altLang="en-US" sz="5600" dirty="0"/>
              <a:t>を順繰りに一層強めるのです</a:t>
            </a:r>
            <a:r>
              <a:rPr lang="ja-JP" altLang="en-US" sz="4000" dirty="0"/>
              <a:t>（</a:t>
            </a:r>
            <a:r>
              <a:rPr lang="en-US" altLang="ja-JP" sz="4000" dirty="0"/>
              <a:t>1</a:t>
            </a:r>
            <a:r>
              <a:rPr lang="ja-JP" altLang="en-US" sz="4000" dirty="0"/>
              <a:t>コリント</a:t>
            </a:r>
            <a:r>
              <a:rPr lang="en-US" altLang="ja-JP" sz="4000" dirty="0"/>
              <a:t>13</a:t>
            </a:r>
            <a:r>
              <a:rPr lang="ja-JP" altLang="en-US" sz="4000" dirty="0"/>
              <a:t>・</a:t>
            </a:r>
            <a:r>
              <a:rPr lang="en-US" altLang="ja-JP" sz="4000" dirty="0"/>
              <a:t>13</a:t>
            </a:r>
            <a:r>
              <a:rPr lang="ja-JP" altLang="en-US" sz="4000" dirty="0"/>
              <a:t>参照）。</a:t>
            </a:r>
            <a:r>
              <a:rPr lang="en-US" altLang="ja-JP" sz="5600" dirty="0"/>
              <a:t>the Christian tradition</a:t>
            </a:r>
            <a:r>
              <a:rPr lang="ja-JP" altLang="en-US" sz="5600" dirty="0"/>
              <a:t>において</a:t>
            </a:r>
            <a:r>
              <a:rPr lang="en-US" altLang="ja-JP" sz="5600" i="1" dirty="0">
                <a:solidFill>
                  <a:srgbClr val="FF0000"/>
                </a:solidFill>
              </a:rPr>
              <a:t>faith, hope, and charity</a:t>
            </a:r>
            <a:r>
              <a:rPr lang="ja-JP" altLang="en-US" sz="5600" dirty="0"/>
              <a:t>は、感覚や態度をはるかに超えるもの、聖霊の恵みによって私達に注がれる</a:t>
            </a:r>
            <a:r>
              <a:rPr lang="en-US" altLang="ja-JP" sz="5600" dirty="0">
                <a:solidFill>
                  <a:srgbClr val="FF0000"/>
                </a:solidFill>
              </a:rPr>
              <a:t>virtues</a:t>
            </a:r>
            <a:r>
              <a:rPr lang="ja-JP" altLang="en-US" sz="3600" dirty="0"/>
              <a:t>（</a:t>
            </a:r>
            <a:r>
              <a:rPr lang="en-US" altLang="ja-JP" sz="4000" dirty="0"/>
              <a:t>『</a:t>
            </a:r>
            <a:r>
              <a:rPr lang="ja-JP" altLang="en-US" sz="4000" dirty="0"/>
              <a:t>カトリック教会カテキズム</a:t>
            </a:r>
            <a:r>
              <a:rPr lang="en-US" altLang="ja-JP" sz="4000" dirty="0"/>
              <a:t>』1812</a:t>
            </a:r>
            <a:r>
              <a:rPr lang="ja-JP" altLang="en-US" sz="4000" dirty="0"/>
              <a:t>、</a:t>
            </a:r>
            <a:r>
              <a:rPr lang="en-US" altLang="ja-JP" sz="4000" dirty="0"/>
              <a:t>1813</a:t>
            </a:r>
            <a:r>
              <a:rPr lang="ja-JP" altLang="en-US" sz="4000" dirty="0"/>
              <a:t>参照）</a:t>
            </a:r>
            <a:r>
              <a:rPr lang="ja-JP" altLang="en-US" sz="5600" dirty="0"/>
              <a:t>です。則ち、私達を癒し、私達自身を癒し手にする賜物。私達が今の時代の嵐の中を突き進む時にも、私達の心を新しい地平へと開いてくれる賜物です。</a:t>
            </a:r>
          </a:p>
          <a:p>
            <a:pPr marL="0" indent="0" algn="just">
              <a:lnSpc>
                <a:spcPts val="1600"/>
              </a:lnSpc>
              <a:buNone/>
            </a:pPr>
            <a:r>
              <a:rPr lang="ja-JP" altLang="en-US" sz="5600" dirty="0"/>
              <a:t>この様な</a:t>
            </a:r>
            <a:r>
              <a:rPr lang="en-US" altLang="ja-JP" sz="5600" dirty="0"/>
              <a:t>the Gospel of faith, of hope and of love</a:t>
            </a:r>
            <a:r>
              <a:rPr lang="ja-JP" altLang="en-US" sz="5600" dirty="0"/>
              <a:t>との新たな</a:t>
            </a:r>
            <a:r>
              <a:rPr lang="en-US" altLang="ja-JP" sz="5600" dirty="0"/>
              <a:t>contact</a:t>
            </a:r>
            <a:r>
              <a:rPr lang="ja-JP" altLang="en-US" sz="5600" dirty="0"/>
              <a:t>が私達を、刷新された創造的</a:t>
            </a:r>
            <a:r>
              <a:rPr lang="en-US" altLang="ja-JP" sz="5600" dirty="0"/>
              <a:t>sprit</a:t>
            </a:r>
            <a:r>
              <a:rPr lang="ja-JP" altLang="en-US" sz="5600" dirty="0"/>
              <a:t>を身につけるよう招いています。この道を行けば私達は、身体的、霊的、社会的な</a:t>
            </a:r>
            <a:r>
              <a:rPr lang="ja-JP" altLang="en-US" sz="5600" dirty="0">
                <a:solidFill>
                  <a:srgbClr val="FF0000"/>
                </a:solidFill>
              </a:rPr>
              <a:t>慢性病質</a:t>
            </a:r>
            <a:r>
              <a:rPr lang="ja-JP" altLang="en-US" sz="5600" dirty="0"/>
              <a:t>の根源を変えることができるようになります。そして、私達を分裂させ、</a:t>
            </a:r>
            <a:r>
              <a:rPr lang="en-US" altLang="ja-JP" sz="5600" dirty="0">
                <a:solidFill>
                  <a:srgbClr val="FF0000"/>
                </a:solidFill>
              </a:rPr>
              <a:t>the human family</a:t>
            </a:r>
            <a:r>
              <a:rPr lang="ja-JP" altLang="en-US" sz="5600" dirty="0"/>
              <a:t>とこの地球を脅かしている破壊的な行為の数々を根底から改められるようになるのです。</a:t>
            </a:r>
          </a:p>
          <a:p>
            <a:pPr marL="0" indent="0">
              <a:buNone/>
            </a:pPr>
            <a:endParaRPr lang="ja-JP" altLang="en-US" dirty="0"/>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2</a:t>
            </a:fld>
            <a:endParaRPr kumimoji="1" lang="ja-JP" altLang="en-US" dirty="0"/>
          </a:p>
        </p:txBody>
      </p:sp>
    </p:spTree>
    <p:extLst>
      <p:ext uri="{BB962C8B-B14F-4D97-AF65-F5344CB8AC3E}">
        <p14:creationId xmlns:p14="http://schemas.microsoft.com/office/powerpoint/2010/main" val="76637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8164" y="46038"/>
            <a:ext cx="9144000" cy="685006"/>
          </a:xfrm>
        </p:spPr>
        <p:txBody>
          <a:bodyPr>
            <a:noAutofit/>
          </a:bodyPr>
          <a:lstStyle/>
          <a:p>
            <a:pPr algn="ctr"/>
            <a:r>
              <a:rPr lang="ja-JP" altLang="en-US" sz="1800" b="1" dirty="0"/>
              <a:t>イエスによる癒し、それは、</a:t>
            </a:r>
            <a:br>
              <a:rPr lang="en-US" altLang="ja-JP" sz="1800" b="1" dirty="0"/>
            </a:br>
            <a:r>
              <a:rPr lang="ja-JP" altLang="en-US" sz="1800" b="1" dirty="0"/>
              <a:t>（訳補：第三人称代名詞）</a:t>
            </a:r>
            <a:r>
              <a:rPr lang="en-US" altLang="ja-JP" sz="1800" b="1" dirty="0"/>
              <a:t>him or her</a:t>
            </a:r>
            <a:r>
              <a:rPr lang="ja-JP" altLang="en-US" sz="1800" b="1" dirty="0"/>
              <a:t>を癒すことによって</a:t>
            </a:r>
            <a:r>
              <a:rPr lang="en-US" altLang="ja-JP" sz="1800" b="1" dirty="0"/>
              <a:t>the person</a:t>
            </a:r>
            <a:r>
              <a:rPr lang="ja-JP" altLang="en-US" sz="1800" b="1" dirty="0"/>
              <a:t>として回復させ、</a:t>
            </a:r>
            <a:br>
              <a:rPr lang="en-US" altLang="ja-JP" sz="1800" b="1" dirty="0"/>
            </a:br>
            <a:r>
              <a:rPr lang="ja-JP" altLang="en-US" sz="1800" b="1" dirty="0"/>
              <a:t>隔絶状態から</a:t>
            </a:r>
            <a:r>
              <a:rPr lang="en-US" altLang="ja-JP" sz="1800" b="1" dirty="0"/>
              <a:t>liberate</a:t>
            </a:r>
            <a:r>
              <a:rPr lang="ja-JP" altLang="en-US" sz="1800" b="1" dirty="0"/>
              <a:t>すること。</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731044"/>
            <a:ext cx="4196443" cy="5836609"/>
          </a:xfrm>
        </p:spPr>
        <p:txBody>
          <a:bodyPr>
            <a:normAutofit fontScale="25000" lnSpcReduction="20000"/>
          </a:bodyPr>
          <a:lstStyle/>
          <a:p>
            <a:pPr marL="0" indent="0" algn="just">
              <a:lnSpc>
                <a:spcPct val="120000"/>
              </a:lnSpc>
              <a:buNone/>
            </a:pPr>
            <a:r>
              <a:rPr lang="en-US" altLang="ja-JP" sz="4800" b="0" i="0" dirty="0">
                <a:solidFill>
                  <a:srgbClr val="000000"/>
                </a:solidFill>
                <a:effectLst/>
                <a:latin typeface="Tahoma" panose="020B0604030504040204" pitchFamily="34" charset="0"/>
              </a:rPr>
              <a:t>Jesus’s ministry offers many examples of healing: when He heals those affected by fever (see </a:t>
            </a:r>
            <a:r>
              <a:rPr lang="en-US" altLang="ja-JP" sz="4800" b="0" i="1" dirty="0">
                <a:solidFill>
                  <a:srgbClr val="000000"/>
                </a:solidFill>
                <a:effectLst/>
                <a:latin typeface="Tahoma" panose="020B0604030504040204" pitchFamily="34" charset="0"/>
              </a:rPr>
              <a:t>Mk </a:t>
            </a:r>
            <a:r>
              <a:rPr lang="en-US" altLang="ja-JP" sz="4800" b="0" i="0" dirty="0">
                <a:solidFill>
                  <a:srgbClr val="000000"/>
                </a:solidFill>
                <a:effectLst/>
                <a:latin typeface="Tahoma" panose="020B0604030504040204" pitchFamily="34" charset="0"/>
              </a:rPr>
              <a:t>1:29-34), by leprosy (see </a:t>
            </a:r>
            <a:r>
              <a:rPr lang="en-US" altLang="ja-JP" sz="4800" b="0" i="1" dirty="0">
                <a:solidFill>
                  <a:srgbClr val="000000"/>
                </a:solidFill>
                <a:effectLst/>
                <a:latin typeface="Tahoma" panose="020B0604030504040204" pitchFamily="34" charset="0"/>
              </a:rPr>
              <a:t>Mk </a:t>
            </a:r>
            <a:r>
              <a:rPr lang="en-US" altLang="ja-JP" sz="4800" b="0" i="0" dirty="0">
                <a:solidFill>
                  <a:srgbClr val="000000"/>
                </a:solidFill>
                <a:effectLst/>
                <a:latin typeface="Tahoma" panose="020B0604030504040204" pitchFamily="34" charset="0"/>
              </a:rPr>
              <a:t>1:40-45), by paralysis (see </a:t>
            </a:r>
            <a:r>
              <a:rPr lang="en-US" altLang="ja-JP" sz="4800" b="0" i="1" dirty="0">
                <a:solidFill>
                  <a:srgbClr val="000000"/>
                </a:solidFill>
                <a:effectLst/>
                <a:latin typeface="Tahoma" panose="020B0604030504040204" pitchFamily="34" charset="0"/>
              </a:rPr>
              <a:t>Mk </a:t>
            </a:r>
            <a:r>
              <a:rPr lang="en-US" altLang="ja-JP" sz="4800" b="0" i="0" dirty="0">
                <a:solidFill>
                  <a:srgbClr val="000000"/>
                </a:solidFill>
                <a:effectLst/>
                <a:latin typeface="Tahoma" panose="020B0604030504040204" pitchFamily="34" charset="0"/>
              </a:rPr>
              <a:t>2:1-12); when He restores sight (see </a:t>
            </a:r>
            <a:r>
              <a:rPr lang="en-US" altLang="ja-JP" sz="4800" b="0" i="1" dirty="0">
                <a:solidFill>
                  <a:srgbClr val="000000"/>
                </a:solidFill>
                <a:effectLst/>
                <a:latin typeface="Tahoma" panose="020B0604030504040204" pitchFamily="34" charset="0"/>
              </a:rPr>
              <a:t>Mk </a:t>
            </a:r>
            <a:r>
              <a:rPr lang="en-US" altLang="ja-JP" sz="4800" b="0" i="0" dirty="0">
                <a:solidFill>
                  <a:srgbClr val="000000"/>
                </a:solidFill>
                <a:effectLst/>
                <a:latin typeface="Tahoma" panose="020B0604030504040204" pitchFamily="34" charset="0"/>
              </a:rPr>
              <a:t>8:22-26; </a:t>
            </a:r>
            <a:r>
              <a:rPr lang="en-US" altLang="ja-JP" sz="4800" b="0" i="1" dirty="0">
                <a:solidFill>
                  <a:srgbClr val="000000"/>
                </a:solidFill>
                <a:effectLst/>
                <a:latin typeface="Tahoma" panose="020B0604030504040204" pitchFamily="34" charset="0"/>
              </a:rPr>
              <a:t>Jn </a:t>
            </a:r>
            <a:r>
              <a:rPr lang="en-US" altLang="ja-JP" sz="4800" b="0" i="0" dirty="0">
                <a:solidFill>
                  <a:srgbClr val="000000"/>
                </a:solidFill>
                <a:effectLst/>
                <a:latin typeface="Tahoma" panose="020B0604030504040204" pitchFamily="34" charset="0"/>
              </a:rPr>
              <a:t>9:1-7), speech or hearing (see </a:t>
            </a:r>
            <a:r>
              <a:rPr lang="en-US" altLang="ja-JP" sz="4800" b="0" i="1" dirty="0">
                <a:solidFill>
                  <a:srgbClr val="000000"/>
                </a:solidFill>
                <a:effectLst/>
                <a:latin typeface="Tahoma" panose="020B0604030504040204" pitchFamily="34" charset="0"/>
              </a:rPr>
              <a:t>Mk </a:t>
            </a:r>
            <a:r>
              <a:rPr lang="en-US" altLang="ja-JP" sz="4800" b="0" i="0" dirty="0">
                <a:solidFill>
                  <a:srgbClr val="000000"/>
                </a:solidFill>
                <a:effectLst/>
                <a:latin typeface="Tahoma" panose="020B0604030504040204" pitchFamily="34" charset="0"/>
              </a:rPr>
              <a:t>7:31-37).  In reality, He heals not only the physical evil </a:t>
            </a:r>
            <a:r>
              <a:rPr lang="en-US" altLang="ja-JP" sz="4800" b="1" i="0" dirty="0">
                <a:solidFill>
                  <a:srgbClr val="000000"/>
                </a:solidFill>
                <a:effectLst/>
                <a:latin typeface="Tahoma" panose="020B0604030504040204" pitchFamily="34" charset="0"/>
              </a:rPr>
              <a:t>– </a:t>
            </a:r>
            <a:r>
              <a:rPr lang="en-US" altLang="ja-JP" sz="4800" b="0" i="0" dirty="0">
                <a:solidFill>
                  <a:srgbClr val="000000"/>
                </a:solidFill>
                <a:effectLst/>
                <a:latin typeface="Tahoma" panose="020B0604030504040204" pitchFamily="34" charset="0"/>
              </a:rPr>
              <a:t>which is true, physical evil </a:t>
            </a:r>
            <a:r>
              <a:rPr lang="en-US" altLang="ja-JP" sz="4800" b="1" i="0" dirty="0">
                <a:solidFill>
                  <a:srgbClr val="000000"/>
                </a:solidFill>
                <a:effectLst/>
                <a:latin typeface="Tahoma" panose="020B0604030504040204" pitchFamily="34" charset="0"/>
              </a:rPr>
              <a:t>–</a:t>
            </a:r>
            <a:r>
              <a:rPr lang="en-US" altLang="ja-JP" sz="4800" b="0" i="0" dirty="0">
                <a:solidFill>
                  <a:srgbClr val="000000"/>
                </a:solidFill>
                <a:effectLst/>
                <a:latin typeface="Tahoma" panose="020B0604030504040204" pitchFamily="34" charset="0"/>
              </a:rPr>
              <a:t> but He heals the entire person. In that way, He restores the person back to the community also, </a:t>
            </a:r>
            <a:r>
              <a:rPr lang="en-US" altLang="ja-JP" sz="4800" b="0" i="0" dirty="0">
                <a:solidFill>
                  <a:srgbClr val="FF0000"/>
                </a:solidFill>
                <a:effectLst/>
                <a:latin typeface="Tahoma" panose="020B0604030504040204" pitchFamily="34" charset="0"/>
              </a:rPr>
              <a:t>healed; He liberates the person from isolation because He has healed him or her.</a:t>
            </a:r>
          </a:p>
          <a:p>
            <a:pPr marL="0" indent="0" algn="just">
              <a:lnSpc>
                <a:spcPct val="120000"/>
              </a:lnSpc>
              <a:buNone/>
            </a:pPr>
            <a:r>
              <a:rPr lang="en-US" altLang="ja-JP" sz="4800" b="0" i="0" dirty="0">
                <a:solidFill>
                  <a:srgbClr val="000000"/>
                </a:solidFill>
                <a:effectLst/>
                <a:latin typeface="Tahoma" panose="020B0604030504040204" pitchFamily="34" charset="0"/>
              </a:rPr>
              <a:t>Let’s think of the beautiful account of the healing of the paralytic at Capernaum (see </a:t>
            </a:r>
            <a:r>
              <a:rPr lang="en-US" altLang="ja-JP" sz="4800" b="0" i="1" dirty="0">
                <a:solidFill>
                  <a:srgbClr val="000000"/>
                </a:solidFill>
                <a:effectLst/>
                <a:latin typeface="Tahoma" panose="020B0604030504040204" pitchFamily="34" charset="0"/>
              </a:rPr>
              <a:t>Mk </a:t>
            </a:r>
            <a:r>
              <a:rPr lang="en-US" altLang="ja-JP" sz="4800" b="0" i="0" dirty="0">
                <a:solidFill>
                  <a:srgbClr val="000000"/>
                </a:solidFill>
                <a:effectLst/>
                <a:latin typeface="Tahoma" panose="020B0604030504040204" pitchFamily="34" charset="0"/>
              </a:rPr>
              <a:t>2:1-12) that we heard at the beginning of the audience.  While Jesus is preaching at the entrance to the house, four men bring their paralyzed friend to Jesus. Not being able to enter because there was such a great crowd there, they make a hole in the roof and let the stretcher down in front of Him. Jesus who was preaching sees this stretcher coming down in front of Him. “When Jesus saw their faith, he said to the paralytic, ‘Child, your sins are forgiven’ ” (v. 5). And then, as a visible sign, He adds: “Rise, pick up your mat, and go home” (v. 11).</a:t>
            </a:r>
          </a:p>
          <a:p>
            <a:pPr marL="0" indent="0" algn="just">
              <a:lnSpc>
                <a:spcPct val="120000"/>
              </a:lnSpc>
              <a:buNone/>
            </a:pPr>
            <a:r>
              <a:rPr lang="en-US" altLang="ja-JP" sz="4800" b="0" i="0" dirty="0">
                <a:solidFill>
                  <a:srgbClr val="000000"/>
                </a:solidFill>
                <a:effectLst/>
                <a:latin typeface="Tahoma" panose="020B0604030504040204" pitchFamily="34" charset="0"/>
              </a:rPr>
              <a:t>What a wonderful example of healing! </a:t>
            </a:r>
            <a:r>
              <a:rPr lang="en-US" altLang="ja-JP" sz="4800" b="0" i="0" dirty="0">
                <a:solidFill>
                  <a:srgbClr val="FF0000"/>
                </a:solidFill>
                <a:effectLst/>
                <a:latin typeface="Tahoma" panose="020B0604030504040204" pitchFamily="34" charset="0"/>
              </a:rPr>
              <a:t>Christ’s action is a direct response to the faith of those people, to the hope they put in Him, to the love they show that they have for each other</a:t>
            </a:r>
            <a:r>
              <a:rPr lang="en-US" altLang="ja-JP" sz="4800" b="0" i="0" dirty="0">
                <a:solidFill>
                  <a:srgbClr val="000000"/>
                </a:solidFill>
                <a:effectLst/>
                <a:latin typeface="Tahoma" panose="020B0604030504040204" pitchFamily="34" charset="0"/>
              </a:rPr>
              <a:t>. And so, Jesus heals, but He does not simply heal the paralysis. Jesus heals everyone, He forgives sins, He renews the life of the paralyzed man and his friend. He makes him born again, let’s say it that way. It is a physical and spiritual healing, all together, the fruit of personal and social contact. Let’s imagine how this friendship, and the faith of all those present in that house, would have grown thanks to Jesus’s action, that healing encounter with Jesus!</a:t>
            </a:r>
          </a:p>
          <a:p>
            <a:pPr marL="0" indent="0">
              <a:buNone/>
            </a:pPr>
            <a:endParaRPr lang="ja-JP" altLang="en-US" dirty="0"/>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39293" y="731044"/>
            <a:ext cx="5012871" cy="6054909"/>
          </a:xfrm>
        </p:spPr>
        <p:txBody>
          <a:bodyPr>
            <a:noAutofit/>
          </a:bodyPr>
          <a:lstStyle/>
          <a:p>
            <a:pPr marL="0" indent="0" algn="just">
              <a:lnSpc>
                <a:spcPts val="1600"/>
              </a:lnSpc>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は宣教中</a:t>
            </a:r>
            <a:r>
              <a:rPr lang="ja-JP" altLang="ja-JP" sz="1200" kern="100" dirty="0">
                <a:latin typeface="游ゴシック" panose="020B0400000000000000" pitchFamily="50" charset="-128"/>
                <a:cs typeface="Times New Roman" panose="02020603050405020304" pitchFamily="18" charset="0"/>
              </a:rPr>
              <a:t>多く</a:t>
            </a:r>
            <a:r>
              <a:rPr lang="ja-JP" altLang="en-US" sz="1200" kern="100" dirty="0">
                <a:latin typeface="游ゴシック" panose="020B0400000000000000" pitchFamily="50" charset="-128"/>
                <a:cs typeface="Times New Roman" panose="02020603050405020304" pitchFamily="18" charset="0"/>
              </a:rPr>
              <a:t>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癒しを行います。例えば、発熱</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（マルコ１・</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29</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34</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重い皮膚病</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（マルコ１・</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45</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麻痺</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（マルコ</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を癒し、視覚</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（マルコ</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8</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22</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26</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、ヨハネ</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9</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－７参照）、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聾唖、緘黙</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（マルコ７・</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31</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37</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en-US" sz="1200" kern="100" dirty="0">
                <a:latin typeface="游ゴシック" panose="020B0400000000000000" pitchFamily="50" charset="-128"/>
                <a:cs typeface="Times New Roman" panose="02020603050405020304" pitchFamily="18" charset="0"/>
              </a:rPr>
              <a:t>を回復させます。またこの様な単なる</a:t>
            </a:r>
            <a:r>
              <a:rPr lang="en-US" altLang="ja-JP" sz="1200" kern="100" dirty="0">
                <a:latin typeface="游ゴシック" panose="020B0400000000000000" pitchFamily="50" charset="-128"/>
                <a:cs typeface="Times New Roman" panose="02020603050405020304" pitchFamily="18" charset="0"/>
              </a:rPr>
              <a:t>physical evil</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だけでなく、</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a:t>
            </a:r>
            <a:r>
              <a:rPr lang="ja-JP" altLang="en-US" sz="1200" kern="100" dirty="0">
                <a:latin typeface="游ゴシック" panose="020B0400000000000000" pitchFamily="50" charset="-128"/>
                <a:cs typeface="Times New Roman" panose="02020603050405020304" pitchFamily="18" charset="0"/>
              </a:rPr>
              <a:t>は、</a:t>
            </a:r>
            <a:r>
              <a:rPr lang="en-US" altLang="ja-JP" sz="1200" kern="100" dirty="0">
                <a:latin typeface="游ゴシック" panose="020B0400000000000000" pitchFamily="50" charset="-128"/>
                <a:cs typeface="Times New Roman" panose="02020603050405020304" pitchFamily="18" charset="0"/>
              </a:rPr>
              <a:t>reality</a:t>
            </a:r>
            <a:r>
              <a:rPr lang="ja-JP" altLang="en-US" sz="1200" kern="100" dirty="0">
                <a:latin typeface="游ゴシック" panose="020B0400000000000000" pitchFamily="50" charset="-128"/>
                <a:cs typeface="Times New Roman" panose="02020603050405020304" pitchFamily="18" charset="0"/>
              </a:rPr>
              <a:t>における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entire person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を癒します。則ちイエスは、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person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community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restore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させるのです。</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イエスによる癒し</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、それは</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、（訳補：第三人称代名詞）</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him or her</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を癒すことによって</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the person</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として回復させ、隔絶状態</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から</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liberate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する</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こと</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なのです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indent="0" algn="just">
              <a:lnSpc>
                <a:spcPts val="1600"/>
              </a:lnSpc>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ここで、この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audience</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の冒頭で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聴いた、イエスが</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カファルナウムの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麻痺者を癒した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美しい話</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（マルコ</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を思い出しましょう</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或る家に入って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説教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と、四人の男が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麻痺した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友人を運んできま</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す。四人は群衆</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に阻まれイエスのもとに友人を連れて行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けない。そこで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彼らは屋根に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大きな</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穴をあけて、イエスの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眼前</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寝床のまま友人を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つり降ろしま</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。説教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目の前に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寝</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床が降りて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きます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彼ら</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感じ、麻痺した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人に『子よあなたの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sins</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は赦され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』と言</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節）</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そして目に見える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印</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としてこう付け加えます。「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起きなさい</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そして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床を担いで家に帰りなさい」</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11</a:t>
            </a:r>
            <a:r>
              <a:rPr lang="ja-JP"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節）。</a:t>
            </a:r>
          </a:p>
          <a:p>
            <a:pPr marL="0" indent="0" algn="just">
              <a:lnSpc>
                <a:spcPts val="1600"/>
              </a:lnSpc>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素晴らしい</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癒し</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す。（訳補：物理学用語を使えば）</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Christ’s action</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（キリスト作用）とは</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当該</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がもつ</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イエス</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に託</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す</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hope</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、相互に</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示す</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love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、これら（訳補：当該</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からの働きかけ）に対する</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 direct response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直接</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応答）なの</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です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ですから</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は、その麻痺して動けなくなった者だけでなく全ての人を癒やします。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sins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を赦し（訳補：その呵責に）麻痺した生命を新しくし、友人達のもとへ</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restore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いわば、</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よみがえらせる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のです。身体的な</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癒し</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と霊的な</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癒し</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この二つとも、</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personal and social contact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の実りです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イメージして下さい、</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Jesus’s action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（イエス作用）により、</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の友情と家にい</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る全て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、どう</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深まっ</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ていったのかを、そして、イエスとの癒やしの遭遇を！</a:t>
            </a:r>
            <a:endParaRPr lang="ja-JP" altLang="en-US" sz="6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3</a:t>
            </a:fld>
            <a:endParaRPr kumimoji="1" lang="ja-JP" altLang="en-US" dirty="0"/>
          </a:p>
        </p:txBody>
      </p:sp>
    </p:spTree>
    <p:extLst>
      <p:ext uri="{BB962C8B-B14F-4D97-AF65-F5344CB8AC3E}">
        <p14:creationId xmlns:p14="http://schemas.microsoft.com/office/powerpoint/2010/main" val="87732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8164" y="46038"/>
            <a:ext cx="9144000" cy="437966"/>
          </a:xfrm>
        </p:spPr>
        <p:txBody>
          <a:bodyPr>
            <a:noAutofit/>
          </a:bodyPr>
          <a:lstStyle/>
          <a:p>
            <a:pPr algn="ctr"/>
            <a:r>
              <a:rPr lang="ja-JP" altLang="en-US" sz="1600" b="1" dirty="0"/>
              <a:t>これから数週間、このパンデミックによって浮かび上がった切迫した問題、</a:t>
            </a:r>
            <a:br>
              <a:rPr lang="en-US" altLang="ja-JP" sz="1600" b="1" dirty="0"/>
            </a:br>
            <a:r>
              <a:rPr lang="ja-JP" altLang="en-US" sz="1600" b="1" dirty="0">
                <a:solidFill>
                  <a:srgbClr val="FF0000"/>
                </a:solidFill>
              </a:rPr>
              <a:t>特に</a:t>
            </a:r>
            <a:r>
              <a:rPr lang="en-US" altLang="ja-JP" sz="1600" b="1" dirty="0">
                <a:solidFill>
                  <a:srgbClr val="FF0000"/>
                </a:solidFill>
              </a:rPr>
              <a:t>social ills</a:t>
            </a:r>
            <a:r>
              <a:rPr lang="ja-JP" altLang="en-US" sz="1600" b="1" dirty="0">
                <a:solidFill>
                  <a:srgbClr val="FF0000"/>
                </a:solidFill>
              </a:rPr>
              <a:t>について</a:t>
            </a:r>
            <a:r>
              <a:rPr lang="ja-JP" altLang="en-US" sz="1600" b="1" dirty="0"/>
              <a:t>一緒に取組みましょう。</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8164" y="468530"/>
            <a:ext cx="4318907" cy="5836609"/>
          </a:xfrm>
        </p:spPr>
        <p:txBody>
          <a:bodyPr>
            <a:normAutofit fontScale="25000" lnSpcReduction="20000"/>
          </a:bodyPr>
          <a:lstStyle/>
          <a:p>
            <a:pPr marL="0" indent="0" algn="just">
              <a:lnSpc>
                <a:spcPct val="120000"/>
              </a:lnSpc>
              <a:buNone/>
            </a:pPr>
            <a:r>
              <a:rPr lang="en-US" altLang="ja-JP" sz="4400" b="0" i="0" dirty="0">
                <a:solidFill>
                  <a:srgbClr val="000000"/>
                </a:solidFill>
                <a:effectLst/>
                <a:latin typeface="Tahoma" panose="020B0604030504040204" pitchFamily="34" charset="0"/>
              </a:rPr>
              <a:t>And so we can ask ourselves: today, in what way can we help heal our world?  As disciples of the Lord Jesus, who is the physician of our souls and bodies, we are called to continue “His work, work of healing and salvation” (CCC, 1421) in a physical, social and spiritual sense.</a:t>
            </a:r>
          </a:p>
          <a:p>
            <a:pPr marL="0" indent="0" algn="just">
              <a:lnSpc>
                <a:spcPct val="120000"/>
              </a:lnSpc>
              <a:buNone/>
            </a:pPr>
            <a:r>
              <a:rPr lang="en-US" altLang="ja-JP" sz="4400" b="0" i="0" dirty="0">
                <a:solidFill>
                  <a:srgbClr val="000000"/>
                </a:solidFill>
                <a:effectLst/>
                <a:latin typeface="Tahoma" panose="020B0604030504040204" pitchFamily="34" charset="0"/>
              </a:rPr>
              <a:t>Although the Church administers Christ’s healing grace through the Sacraments, and although she provides healthcare services in the remotest corners of the planet, she is not an expert in the prevention or the cure of the pandemic. She helps with the sick, but she is not an expert. Neither does she give specific socio-political pointers (see St Paul VI, Apostolic Letter</a:t>
            </a:r>
            <a:r>
              <a:rPr lang="en-US" altLang="ja-JP" sz="4400" b="0" i="0" dirty="0">
                <a:solidFill>
                  <a:srgbClr val="663300"/>
                </a:solidFill>
                <a:effectLst/>
                <a:latin typeface="Tahoma" panose="020B0604030504040204" pitchFamily="34" charset="0"/>
                <a:hlinkClick r:id="rId3"/>
              </a:rPr>
              <a:t> </a:t>
            </a:r>
            <a:r>
              <a:rPr lang="en-US" altLang="ja-JP" sz="4400" b="0" i="1" dirty="0">
                <a:solidFill>
                  <a:srgbClr val="663300"/>
                </a:solidFill>
                <a:effectLst/>
                <a:latin typeface="Tahoma" panose="020B0604030504040204" pitchFamily="34" charset="0"/>
                <a:hlinkClick r:id="rId3"/>
              </a:rPr>
              <a:t>Octogesima </a:t>
            </a:r>
            <a:r>
              <a:rPr lang="en-US" altLang="ja-JP" sz="4400" b="0" i="1" dirty="0" err="1">
                <a:solidFill>
                  <a:srgbClr val="663300"/>
                </a:solidFill>
                <a:effectLst/>
                <a:latin typeface="Tahoma" panose="020B0604030504040204" pitchFamily="34" charset="0"/>
                <a:hlinkClick r:id="rId3"/>
              </a:rPr>
              <a:t>adveniens</a:t>
            </a:r>
            <a:r>
              <a:rPr lang="en-US" altLang="ja-JP" sz="4400" b="0" i="0" dirty="0">
                <a:solidFill>
                  <a:srgbClr val="000000"/>
                </a:solidFill>
                <a:effectLst/>
                <a:latin typeface="Tahoma" panose="020B0604030504040204" pitchFamily="34" charset="0"/>
              </a:rPr>
              <a:t>, 14 May 1971, no. 4). This is the job of political and social leaders. Nevertheless, over the centuries, and by the light of the Gospel, the Church has developed several social principles which are fundamental (see </a:t>
            </a:r>
            <a:r>
              <a:rPr lang="en-US" altLang="ja-JP" sz="4400" b="0" i="1" dirty="0">
                <a:solidFill>
                  <a:srgbClr val="663300"/>
                </a:solidFill>
                <a:effectLst/>
                <a:latin typeface="Tahoma" panose="020B0604030504040204" pitchFamily="34" charset="0"/>
                <a:hlinkClick r:id="rId4"/>
              </a:rPr>
              <a:t>The Compendium of the Social Doctrine of the Church</a:t>
            </a:r>
            <a:r>
              <a:rPr lang="en-US" altLang="ja-JP" sz="4400" b="0" i="0" dirty="0">
                <a:solidFill>
                  <a:srgbClr val="000000"/>
                </a:solidFill>
                <a:effectLst/>
                <a:latin typeface="Tahoma" panose="020B0604030504040204" pitchFamily="34" charset="0"/>
              </a:rPr>
              <a:t>, </a:t>
            </a:r>
            <a:r>
              <a:rPr lang="en-US" altLang="ja-JP" sz="4400" b="0" i="0" dirty="0">
                <a:solidFill>
                  <a:srgbClr val="663300"/>
                </a:solidFill>
                <a:effectLst/>
                <a:latin typeface="Tahoma" panose="020B0604030504040204" pitchFamily="34" charset="0"/>
                <a:hlinkClick r:id="rId5"/>
              </a:rPr>
              <a:t>160-208</a:t>
            </a:r>
            <a:r>
              <a:rPr lang="en-US" altLang="ja-JP" sz="4400" b="0" i="0" dirty="0">
                <a:solidFill>
                  <a:srgbClr val="000000"/>
                </a:solidFill>
                <a:effectLst/>
                <a:latin typeface="Tahoma" panose="020B0604030504040204" pitchFamily="34" charset="0"/>
              </a:rPr>
              <a:t>), principles that can help us move forward in preparing the future that we need. I cite the main ones which are closely connected: </a:t>
            </a:r>
            <a:r>
              <a:rPr lang="en-US" altLang="ja-JP" sz="4400" b="0" i="0" dirty="0">
                <a:solidFill>
                  <a:srgbClr val="FF0000"/>
                </a:solidFill>
                <a:effectLst/>
                <a:latin typeface="Tahoma" panose="020B0604030504040204" pitchFamily="34" charset="0"/>
              </a:rPr>
              <a:t>the principle of the dignity of the person, the principle of the common good, the principle of the preferential option for the poor, the principle of the universal destination of goods, the principle of the solidarity, of subsidiarity, the principle of the care for our common home</a:t>
            </a:r>
            <a:r>
              <a:rPr lang="en-US" altLang="ja-JP" sz="4400" b="0" i="0" dirty="0">
                <a:solidFill>
                  <a:srgbClr val="000000"/>
                </a:solidFill>
                <a:effectLst/>
                <a:latin typeface="Tahoma" panose="020B0604030504040204" pitchFamily="34" charset="0"/>
              </a:rPr>
              <a:t>. These principles help the leaders, those responsible for society, to foster growth and also, as in the case of the pandemic, the healing of the personal and social fabric. All of these principles express in different ways the virtues of faith, hope and love.</a:t>
            </a:r>
          </a:p>
          <a:p>
            <a:pPr marL="0" indent="0" algn="just">
              <a:lnSpc>
                <a:spcPct val="120000"/>
              </a:lnSpc>
              <a:buNone/>
            </a:pPr>
            <a:r>
              <a:rPr lang="en-US" altLang="ja-JP" sz="4400" b="0" i="0" dirty="0">
                <a:solidFill>
                  <a:srgbClr val="000000"/>
                </a:solidFill>
                <a:effectLst/>
                <a:latin typeface="Tahoma" panose="020B0604030504040204" pitchFamily="34" charset="0"/>
              </a:rPr>
              <a:t>In the next few weeks, I invite you to tackle together the pressing questions that the pandemic has brought to the fore, </a:t>
            </a:r>
            <a:r>
              <a:rPr lang="en-US" altLang="ja-JP" sz="4400" b="0" i="0" dirty="0">
                <a:solidFill>
                  <a:srgbClr val="FF0000"/>
                </a:solidFill>
                <a:effectLst/>
                <a:latin typeface="Tahoma" panose="020B0604030504040204" pitchFamily="34" charset="0"/>
              </a:rPr>
              <a:t>social ills above all</a:t>
            </a:r>
            <a:r>
              <a:rPr lang="en-US" altLang="ja-JP" sz="4400" b="0" i="0" dirty="0">
                <a:solidFill>
                  <a:srgbClr val="000000"/>
                </a:solidFill>
                <a:effectLst/>
                <a:latin typeface="Tahoma" panose="020B0604030504040204" pitchFamily="34" charset="0"/>
              </a:rPr>
              <a:t>. And we will do it in the light of the Gospel, of the theological virtues and of the principles of the Church’s social doctrine. We will explore together how our Catholic social tradition can help the human family heal this world that suffers from serious illnesses. It is my desire that everyone reflect and work together, as followers of Jesus who heals, to construct a better world, full of hope for future generations (see Apostolic Exhortation, </a:t>
            </a:r>
            <a:r>
              <a:rPr lang="en-US" altLang="ja-JP" sz="4400" b="0" i="1" dirty="0">
                <a:solidFill>
                  <a:srgbClr val="663300"/>
                </a:solidFill>
                <a:effectLst/>
                <a:latin typeface="Tahoma" panose="020B0604030504040204" pitchFamily="34" charset="0"/>
                <a:hlinkClick r:id="rId6"/>
              </a:rPr>
              <a:t>Evangelii </a:t>
            </a:r>
            <a:r>
              <a:rPr lang="en-US" altLang="ja-JP" sz="4400" b="0" i="1" dirty="0" err="1">
                <a:solidFill>
                  <a:srgbClr val="663300"/>
                </a:solidFill>
                <a:effectLst/>
                <a:latin typeface="Tahoma" panose="020B0604030504040204" pitchFamily="34" charset="0"/>
                <a:hlinkClick r:id="rId6"/>
              </a:rPr>
              <a:t>gaudium</a:t>
            </a:r>
            <a:r>
              <a:rPr lang="en-US" altLang="ja-JP" sz="4400" b="0" i="0" dirty="0">
                <a:solidFill>
                  <a:srgbClr val="000000"/>
                </a:solidFill>
                <a:effectLst/>
                <a:latin typeface="Tahoma" panose="020B0604030504040204" pitchFamily="34" charset="0"/>
              </a:rPr>
              <a:t>, 24, November 2013, no. </a:t>
            </a:r>
            <a:r>
              <a:rPr lang="en-US" altLang="ja-JP" sz="4400" b="0" i="0" dirty="0">
                <a:solidFill>
                  <a:srgbClr val="663300"/>
                </a:solidFill>
                <a:effectLst/>
                <a:latin typeface="Tahoma" panose="020B0604030504040204" pitchFamily="34" charset="0"/>
                <a:hlinkClick r:id="rId7"/>
              </a:rPr>
              <a:t>183</a:t>
            </a:r>
            <a:r>
              <a:rPr lang="en-US" altLang="ja-JP" sz="4400" b="0" i="0" dirty="0">
                <a:solidFill>
                  <a:srgbClr val="000000"/>
                </a:solidFill>
                <a:effectLst/>
                <a:latin typeface="Tahoma" panose="020B0604030504040204" pitchFamily="34" charset="0"/>
              </a:rPr>
              <a:t>). </a:t>
            </a:r>
            <a:endParaRPr lang="ja-JP" altLang="en-US" dirty="0"/>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261757" y="468530"/>
            <a:ext cx="4874079" cy="6243367"/>
          </a:xfrm>
        </p:spPr>
        <p:txBody>
          <a:bodyPr>
            <a:noAutofit/>
          </a:bodyPr>
          <a:lstStyle/>
          <a:p>
            <a:pPr marL="0" indent="0" algn="just">
              <a:lnSpc>
                <a:spcPts val="1600"/>
              </a:lnSpc>
              <a:buNone/>
            </a:pPr>
            <a:r>
              <a:rPr lang="ja-JP" altLang="en-US" sz="1200" kern="100" dirty="0">
                <a:latin typeface="游ゴシック" panose="020B0400000000000000" pitchFamily="50" charset="-128"/>
                <a:cs typeface="Times New Roman" panose="02020603050405020304" pitchFamily="18" charset="0"/>
              </a:rPr>
              <a:t>私達はどの様にこの地上世界を癒す手助けが出来るのか、改めて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自問しましょう</a:t>
            </a:r>
            <a:r>
              <a:rPr lang="ja-JP" altLang="en-US" sz="1200" kern="100" dirty="0">
                <a:latin typeface="游ゴシック" panose="020B0400000000000000" pitchFamily="50" charset="-128"/>
                <a:cs typeface="Times New Roman" panose="02020603050405020304" pitchFamily="18" charset="0"/>
              </a:rPr>
              <a:t>。私達は、霊魂</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と身体の医師である主イエスの弟子として、イエスの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癒しと救いのわざ</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カトリック教会カテキズム</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』1421</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を、身体的、社会的、霊的な意味で、続けるよう召命を受けています。</a:t>
            </a:r>
          </a:p>
          <a:p>
            <a:pPr marL="0" indent="0" algn="just">
              <a:lnSpc>
                <a:spcPts val="1600"/>
              </a:lnSpc>
              <a:buNone/>
            </a:pPr>
            <a:r>
              <a:rPr lang="en-US" altLang="ja-JP" sz="1200" kern="100" dirty="0">
                <a:latin typeface="游ゴシック" panose="020B0400000000000000" pitchFamily="50" charset="-128"/>
                <a:cs typeface="Times New Roman" panose="02020603050405020304" pitchFamily="18" charset="0"/>
              </a:rPr>
              <a:t>the Church</a:t>
            </a:r>
            <a:r>
              <a:rPr lang="ja-JP" altLang="en-US" sz="1200" kern="100" dirty="0">
                <a:latin typeface="游ゴシック" panose="020B0400000000000000" pitchFamily="50" charset="-128"/>
                <a:cs typeface="Times New Roman" panose="02020603050405020304" pitchFamily="18" charset="0"/>
              </a:rPr>
              <a:t>は、秘跡</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通してキリストの癒しの恵みを実践し、この惑星の最遠隔地各所において種々の医療サービスを提供していますが、このパンデミックの予防や治療の専門家ではありません。則ち病者を援助しますが専門家ではありません。社会政治的な指示を与えることもありません</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オクトジェジマ・アドヴェニエンス</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、聖パウロ六世）。</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それは政治や社会の指導者の役割です</a:t>
            </a:r>
            <a:r>
              <a:rPr lang="ja-JP" altLang="en-US" sz="1200" kern="100" dirty="0">
                <a:latin typeface="游ゴシック" panose="020B0400000000000000" pitchFamily="50" charset="-128"/>
                <a:cs typeface="Times New Roman" panose="02020603050405020304" pitchFamily="18" charset="0"/>
              </a:rPr>
              <a:t>。しかしながら基本的社会原理については、則ち、私達が必要とする未来に向かって歩みを進める上で指針となる社会原理については、その幾つかを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latin typeface="游ゴシック" panose="020B0400000000000000" pitchFamily="50" charset="-128"/>
                <a:cs typeface="Times New Roman" panose="02020603050405020304" pitchFamily="18" charset="0"/>
              </a:rPr>
              <a:t>the Church</a:t>
            </a:r>
            <a:r>
              <a:rPr lang="ja-JP" altLang="en-US" sz="1200" kern="100" dirty="0">
                <a:latin typeface="游ゴシック" panose="020B0400000000000000" pitchFamily="50" charset="-128"/>
                <a:cs typeface="Times New Roman" panose="02020603050405020304" pitchFamily="18" charset="0"/>
              </a:rPr>
              <a:t>は福音</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の光によって数世紀をかけて開発してきました</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教会の社会教説綱要</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』160</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208</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互いに密接に結びついているそれら主要な原理を列挙してみましょう。</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1) the dignity of the person</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2) the common good</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（共通善）、</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3) the preferential option for the poor</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4) the universal destination of goods</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5) the solidarity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 6) subsidiarity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7) the care for our common home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の七つの原理です。これらの原理</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(these principles)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は、社会の応答責任を担う指導者たちが、社会成長を促すための、またこのパンデミックにおいて</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personal and social</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な基本関係を癒すための、助けとなるでしょう。これら全ての原理は</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virtues of faith, hope and love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を様々な形で表しています。</a:t>
            </a:r>
          </a:p>
          <a:p>
            <a:pPr marL="0" indent="0" algn="just">
              <a:lnSpc>
                <a:spcPts val="1600"/>
              </a:lnSpc>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これから数週間、このパンデミックによって浮かび上がった切迫した問題、</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social ills</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について一緒に取組みましょう。</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福音、</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theological virtues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Church’s social doctrine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に照らして考えましょう。深刻な病に苦しむ</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this world</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を癒すために、</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human family</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our Catholic social tradition</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をどのように役立てることができるか一緒に探求しましょう。希望に満ちた</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 better world</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を次世代に向けて築くために、全ての人が、癒し手であるイエスに続く者として、ともに考え行動するよう願ってやみません</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E.G. 183</a:t>
            </a:r>
            <a:r>
              <a:rPr lang="ja-JP" altLang="en-US" sz="9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4</a:t>
            </a:fld>
            <a:endParaRPr kumimoji="1" lang="ja-JP" altLang="en-US" dirty="0"/>
          </a:p>
        </p:txBody>
      </p:sp>
    </p:spTree>
    <p:extLst>
      <p:ext uri="{BB962C8B-B14F-4D97-AF65-F5344CB8AC3E}">
        <p14:creationId xmlns:p14="http://schemas.microsoft.com/office/powerpoint/2010/main" val="37780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131149"/>
            <a:ext cx="9144000" cy="437966"/>
          </a:xfrm>
        </p:spPr>
        <p:txBody>
          <a:bodyPr>
            <a:noAutofit/>
          </a:bodyPr>
          <a:lstStyle/>
          <a:p>
            <a:pPr algn="ctr"/>
            <a:r>
              <a:rPr lang="ja-JP" altLang="en-US" sz="1800" b="1" dirty="0"/>
              <a:t>このパンデミックは、社会がより広範に病に冒されていることを明らかにしました。</a:t>
            </a:r>
            <a:br>
              <a:rPr lang="en-US" altLang="ja-JP" sz="1600" b="1" dirty="0"/>
            </a:br>
            <a:r>
              <a:rPr lang="en-US" altLang="ja-JP" sz="1600" b="1" dirty="0"/>
              <a:t>the pandemic has shed light on broader social ills</a:t>
            </a:r>
            <a:endParaRPr lang="ja-JP" altLang="en-US" sz="1600" b="1" dirty="0"/>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614893"/>
            <a:ext cx="4237265" cy="5836609"/>
          </a:xfrm>
        </p:spPr>
        <p:txBody>
          <a:bodyPr>
            <a:noAutofit/>
          </a:bodyPr>
          <a:lstStyle/>
          <a:p>
            <a:pPr marL="0" indent="0" algn="just">
              <a:lnSpc>
                <a:spcPts val="1300"/>
              </a:lnSpc>
              <a:buNone/>
            </a:pPr>
            <a:r>
              <a:rPr lang="en-US" altLang="ja-JP" sz="1200" b="0" i="0" dirty="0">
                <a:solidFill>
                  <a:srgbClr val="000000"/>
                </a:solidFill>
                <a:effectLst/>
                <a:latin typeface="Tahoma" panose="020B0604030504040204" pitchFamily="34" charset="0"/>
              </a:rPr>
              <a:t>2. Faith and human dignity</a:t>
            </a:r>
          </a:p>
          <a:p>
            <a:pPr marL="0" indent="0" algn="just">
              <a:lnSpc>
                <a:spcPts val="1300"/>
              </a:lnSpc>
              <a:buNone/>
            </a:pPr>
            <a:r>
              <a:rPr lang="en-US" altLang="ja-JP" sz="1200" b="0" i="1" dirty="0">
                <a:solidFill>
                  <a:srgbClr val="000000"/>
                </a:solidFill>
                <a:effectLst/>
                <a:latin typeface="Tahoma" panose="020B0604030504040204" pitchFamily="34" charset="0"/>
              </a:rPr>
              <a:t>Dear brothers and sisters, good morning!</a:t>
            </a:r>
            <a:endParaRPr lang="en-US" altLang="ja-JP" sz="1200" b="0" i="0" dirty="0">
              <a:solidFill>
                <a:srgbClr val="000000"/>
              </a:solidFill>
              <a:effectLst/>
              <a:latin typeface="Tahoma" panose="020B0604030504040204" pitchFamily="34" charset="0"/>
            </a:endParaRPr>
          </a:p>
          <a:p>
            <a:pPr marL="0" indent="0" algn="just">
              <a:lnSpc>
                <a:spcPts val="1300"/>
              </a:lnSpc>
              <a:buNone/>
            </a:pPr>
            <a:r>
              <a:rPr lang="en-US" altLang="ja-JP" sz="1200" b="0" i="0" dirty="0">
                <a:solidFill>
                  <a:srgbClr val="000000"/>
                </a:solidFill>
                <a:effectLst/>
                <a:latin typeface="Tahoma" panose="020B0604030504040204" pitchFamily="34" charset="0"/>
              </a:rPr>
              <a:t>The pandemic has highlighted how vulnerable and interconnected everyone is.  If we do not take care of one another, starting with the least, with those who are most impacted, including creation, we cannot heal the world.</a:t>
            </a:r>
          </a:p>
          <a:p>
            <a:pPr marL="0" indent="0" algn="just">
              <a:lnSpc>
                <a:spcPts val="1300"/>
              </a:lnSpc>
              <a:buNone/>
            </a:pPr>
            <a:r>
              <a:rPr lang="en-US" altLang="ja-JP" sz="1200" b="0" i="0" dirty="0">
                <a:solidFill>
                  <a:srgbClr val="000000"/>
                </a:solidFill>
                <a:effectLst/>
                <a:latin typeface="Tahoma" panose="020B0604030504040204" pitchFamily="34" charset="0"/>
              </a:rPr>
              <a:t>Commendable is the effort of so many people who have been offering evidence of human and Christian love for </a:t>
            </a:r>
            <a:r>
              <a:rPr lang="en-US" altLang="ja-JP" sz="1200" b="0" i="0" dirty="0" err="1">
                <a:solidFill>
                  <a:srgbClr val="000000"/>
                </a:solidFill>
                <a:effectLst/>
                <a:latin typeface="Tahoma" panose="020B0604030504040204" pitchFamily="34" charset="0"/>
              </a:rPr>
              <a:t>neighbour</a:t>
            </a:r>
            <a:r>
              <a:rPr lang="en-US" altLang="ja-JP" sz="1200" b="0" i="0" dirty="0">
                <a:solidFill>
                  <a:srgbClr val="000000"/>
                </a:solidFill>
                <a:effectLst/>
                <a:latin typeface="Tahoma" panose="020B0604030504040204" pitchFamily="34" charset="0"/>
              </a:rPr>
              <a:t>, dedicating themselves to the sick even at the risk of their own health. They are heroes! However, the coronavirus is not the only disease to be fought, but rather, </a:t>
            </a:r>
            <a:r>
              <a:rPr lang="en-US" altLang="ja-JP" sz="1200" b="0" i="0" dirty="0">
                <a:solidFill>
                  <a:srgbClr val="FF0000"/>
                </a:solidFill>
                <a:effectLst/>
                <a:latin typeface="Tahoma" panose="020B0604030504040204" pitchFamily="34" charset="0"/>
              </a:rPr>
              <a:t>the pandemic has shed light on broader social ills</a:t>
            </a:r>
            <a:r>
              <a:rPr lang="en-US" altLang="ja-JP" sz="1200" b="0" i="0" dirty="0">
                <a:solidFill>
                  <a:srgbClr val="000000"/>
                </a:solidFill>
                <a:effectLst/>
                <a:latin typeface="Tahoma" panose="020B0604030504040204" pitchFamily="34" charset="0"/>
              </a:rPr>
              <a:t>. One of these is a distorted view of the person, a perspective that ignores the dignity and relational nature of the person. At times we look at others as objects, to be used and discarded. In reality this type of perspective blinds and fosters an individualistic and aggressive throw-away culture, which transforms the human being into a consumer good (cf. Apostolic Exhortation</a:t>
            </a:r>
            <a:r>
              <a:rPr lang="en-US" altLang="ja-JP" sz="1200" b="0" i="1" dirty="0">
                <a:solidFill>
                  <a:srgbClr val="000000"/>
                </a:solidFill>
                <a:effectLst/>
                <a:latin typeface="Tahoma" panose="020B0604030504040204" pitchFamily="34" charset="0"/>
              </a:rPr>
              <a:t> </a:t>
            </a:r>
            <a:r>
              <a:rPr lang="en-US" altLang="ja-JP" sz="1200" b="0" i="1" dirty="0">
                <a:solidFill>
                  <a:srgbClr val="663300"/>
                </a:solidFill>
                <a:effectLst/>
                <a:latin typeface="Tahoma" panose="020B0604030504040204" pitchFamily="34" charset="0"/>
                <a:hlinkClick r:id="rId3"/>
              </a:rPr>
              <a:t>Evangelii Gaudium</a:t>
            </a:r>
            <a:r>
              <a:rPr lang="en-US" altLang="ja-JP" sz="1200" b="0" i="0" dirty="0">
                <a:solidFill>
                  <a:srgbClr val="663300"/>
                </a:solidFill>
                <a:effectLst/>
                <a:latin typeface="Tahoma" panose="020B0604030504040204" pitchFamily="34" charset="0"/>
                <a:hlinkClick r:id="rId3"/>
              </a:rPr>
              <a:t>, 53</a:t>
            </a:r>
            <a:r>
              <a:rPr lang="en-US" altLang="ja-JP" sz="1200" b="0" i="0" dirty="0">
                <a:solidFill>
                  <a:srgbClr val="000000"/>
                </a:solidFill>
                <a:effectLst/>
                <a:latin typeface="Tahoma" panose="020B0604030504040204" pitchFamily="34" charset="0"/>
              </a:rPr>
              <a:t>; Encyclical</a:t>
            </a:r>
            <a:r>
              <a:rPr lang="en-US" altLang="ja-JP" sz="1200" b="0" i="1" dirty="0">
                <a:solidFill>
                  <a:srgbClr val="000000"/>
                </a:solidFill>
                <a:effectLst/>
                <a:latin typeface="Tahoma" panose="020B0604030504040204" pitchFamily="34" charset="0"/>
              </a:rPr>
              <a:t> </a:t>
            </a:r>
            <a:r>
              <a:rPr lang="en-US" altLang="ja-JP" sz="1200" b="0" i="1" dirty="0">
                <a:solidFill>
                  <a:srgbClr val="663300"/>
                </a:solidFill>
                <a:effectLst/>
                <a:latin typeface="Tahoma" panose="020B0604030504040204" pitchFamily="34" charset="0"/>
                <a:hlinkClick r:id="rId4"/>
              </a:rPr>
              <a:t>Laudato Si’</a:t>
            </a:r>
            <a:r>
              <a:rPr lang="en-US" altLang="ja-JP" sz="1200" b="0" i="0" dirty="0">
                <a:solidFill>
                  <a:srgbClr val="663300"/>
                </a:solidFill>
                <a:effectLst/>
                <a:latin typeface="Tahoma" panose="020B0604030504040204" pitchFamily="34" charset="0"/>
                <a:hlinkClick r:id="rId4"/>
              </a:rPr>
              <a:t>, [</a:t>
            </a:r>
            <a:r>
              <a:rPr lang="en-US" altLang="ja-JP" sz="1200" b="0" i="1" dirty="0">
                <a:solidFill>
                  <a:srgbClr val="663300"/>
                </a:solidFill>
                <a:effectLst/>
                <a:latin typeface="Tahoma" panose="020B0604030504040204" pitchFamily="34" charset="0"/>
                <a:hlinkClick r:id="rId4"/>
              </a:rPr>
              <a:t>LS</a:t>
            </a:r>
            <a:r>
              <a:rPr lang="en-US" altLang="ja-JP" sz="1200" b="0" i="0" dirty="0">
                <a:solidFill>
                  <a:srgbClr val="663300"/>
                </a:solidFill>
                <a:effectLst/>
                <a:latin typeface="Tahoma" panose="020B0604030504040204" pitchFamily="34" charset="0"/>
                <a:hlinkClick r:id="rId4"/>
              </a:rPr>
              <a:t>], 22</a:t>
            </a:r>
            <a:r>
              <a:rPr lang="en-US" altLang="ja-JP" sz="1200" b="0" i="0" dirty="0">
                <a:solidFill>
                  <a:srgbClr val="000000"/>
                </a:solidFill>
                <a:effectLst/>
                <a:latin typeface="Tahoma" panose="020B0604030504040204" pitchFamily="34" charset="0"/>
              </a:rPr>
              <a:t>).</a:t>
            </a:r>
          </a:p>
          <a:p>
            <a:pPr marL="0" indent="0" algn="just">
              <a:lnSpc>
                <a:spcPts val="1300"/>
              </a:lnSpc>
              <a:buNone/>
            </a:pPr>
            <a:r>
              <a:rPr lang="en-US" altLang="ja-JP" sz="1200" b="0" i="0" dirty="0">
                <a:solidFill>
                  <a:srgbClr val="000000"/>
                </a:solidFill>
                <a:effectLst/>
                <a:latin typeface="Tahoma" panose="020B0604030504040204" pitchFamily="34" charset="0"/>
              </a:rPr>
              <a:t>In the light of faith we know, instead, that God looks at a man and a woman in another manner.  He created us not as objects but as people loved and capable of loving; He has created us in His image and likeness (see </a:t>
            </a:r>
            <a:r>
              <a:rPr lang="en-US" altLang="ja-JP" sz="1200" b="0" i="1" dirty="0">
                <a:solidFill>
                  <a:srgbClr val="000000"/>
                </a:solidFill>
                <a:effectLst/>
                <a:latin typeface="Tahoma" panose="020B0604030504040204" pitchFamily="34" charset="0"/>
              </a:rPr>
              <a:t>Gen</a:t>
            </a:r>
            <a:r>
              <a:rPr lang="en-US" altLang="ja-JP" sz="1200" b="0" i="0" dirty="0">
                <a:solidFill>
                  <a:srgbClr val="000000"/>
                </a:solidFill>
                <a:effectLst/>
                <a:latin typeface="Tahoma" panose="020B0604030504040204" pitchFamily="34" charset="0"/>
              </a:rPr>
              <a:t> 1:27). In this way He has given us a unique dignity, calling us to live in communion with Him, in communion with our sisters and our brothers, with respect for all creation. In communion, in harmony, we might say. Creation is the harmony in which we are called to live. And in this communion, in this harmony that is communion, God gives us </a:t>
            </a:r>
            <a:r>
              <a:rPr lang="en-US" altLang="ja-JP" sz="1200" b="0" i="0" dirty="0">
                <a:solidFill>
                  <a:srgbClr val="FF0000"/>
                </a:solidFill>
                <a:effectLst/>
                <a:latin typeface="Tahoma" panose="020B0604030504040204" pitchFamily="34" charset="0"/>
              </a:rPr>
              <a:t>the ability to procreate and safeguard life </a:t>
            </a:r>
            <a:r>
              <a:rPr lang="en-US" altLang="ja-JP" sz="1200" b="0" i="0" dirty="0">
                <a:solidFill>
                  <a:srgbClr val="000000"/>
                </a:solidFill>
                <a:effectLst/>
                <a:latin typeface="Tahoma" panose="020B0604030504040204" pitchFamily="34" charset="0"/>
              </a:rPr>
              <a:t>(see </a:t>
            </a:r>
            <a:r>
              <a:rPr lang="en-US" altLang="ja-JP" sz="1200" b="0" i="1" dirty="0">
                <a:solidFill>
                  <a:srgbClr val="000000"/>
                </a:solidFill>
                <a:effectLst/>
                <a:latin typeface="Tahoma" panose="020B0604030504040204" pitchFamily="34" charset="0"/>
              </a:rPr>
              <a:t>Gen</a:t>
            </a:r>
            <a:r>
              <a:rPr lang="en-US" altLang="ja-JP" sz="1200" b="0" i="0" dirty="0">
                <a:solidFill>
                  <a:srgbClr val="000000"/>
                </a:solidFill>
                <a:effectLst/>
                <a:latin typeface="Tahoma" panose="020B0604030504040204" pitchFamily="34" charset="0"/>
              </a:rPr>
              <a:t> 1:28-29), </a:t>
            </a:r>
            <a:r>
              <a:rPr lang="en-US" altLang="ja-JP" sz="1200" b="0" i="0" dirty="0">
                <a:solidFill>
                  <a:srgbClr val="FF0000"/>
                </a:solidFill>
                <a:effectLst/>
                <a:latin typeface="Tahoma" panose="020B0604030504040204" pitchFamily="34" charset="0"/>
              </a:rPr>
              <a:t>to till and keep the land </a:t>
            </a:r>
            <a:r>
              <a:rPr lang="en-US" altLang="ja-JP" sz="1200" b="0" i="0" dirty="0">
                <a:solidFill>
                  <a:srgbClr val="000000"/>
                </a:solidFill>
                <a:effectLst/>
                <a:latin typeface="Tahoma" panose="020B0604030504040204" pitchFamily="34" charset="0"/>
              </a:rPr>
              <a:t>(see </a:t>
            </a:r>
            <a:r>
              <a:rPr lang="en-US" altLang="ja-JP" sz="1200" b="0" i="1" dirty="0">
                <a:solidFill>
                  <a:srgbClr val="000000"/>
                </a:solidFill>
                <a:effectLst/>
                <a:latin typeface="Tahoma" panose="020B0604030504040204" pitchFamily="34" charset="0"/>
              </a:rPr>
              <a:t>Gen</a:t>
            </a:r>
            <a:r>
              <a:rPr lang="en-US" altLang="ja-JP" sz="1200" b="0" i="0" dirty="0">
                <a:solidFill>
                  <a:srgbClr val="000000"/>
                </a:solidFill>
                <a:effectLst/>
                <a:latin typeface="Tahoma" panose="020B0604030504040204" pitchFamily="34" charset="0"/>
              </a:rPr>
              <a:t> 2:15; </a:t>
            </a:r>
            <a:r>
              <a:rPr lang="en-US" altLang="ja-JP" sz="1200" b="0" i="1" dirty="0">
                <a:solidFill>
                  <a:srgbClr val="663300"/>
                </a:solidFill>
                <a:effectLst/>
                <a:latin typeface="Tahoma" panose="020B0604030504040204" pitchFamily="34" charset="0"/>
                <a:hlinkClick r:id="rId5"/>
              </a:rPr>
              <a:t>LS</a:t>
            </a:r>
            <a:r>
              <a:rPr lang="en-US" altLang="ja-JP" sz="1200" b="0" i="0" dirty="0">
                <a:solidFill>
                  <a:srgbClr val="000000"/>
                </a:solidFill>
                <a:effectLst/>
                <a:latin typeface="Tahoma" panose="020B0604030504040204" pitchFamily="34" charset="0"/>
              </a:rPr>
              <a:t>, 67). It is clear that one cannot procreate and safeguard life without harmony; it will be destroyed.</a:t>
            </a: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63787" y="614893"/>
            <a:ext cx="4972049" cy="6243367"/>
          </a:xfrm>
        </p:spPr>
        <p:txBody>
          <a:bodyPr>
            <a:noAutofit/>
          </a:bodyPr>
          <a:lstStyle/>
          <a:p>
            <a:pPr marL="0" indent="0" algn="just">
              <a:buNone/>
            </a:pP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2. Faith and human dignity</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8</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endPar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親愛なる兄弟姉妹の皆さん、おはようございます。</a:t>
            </a:r>
          </a:p>
          <a:p>
            <a:pPr marL="0" indent="0" algn="just">
              <a:buNone/>
            </a:pP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このパンデミックは、</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皆が</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如何に脆弱であり</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interconnected</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してい</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る</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かを浮き彫りにしました。</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ですから、</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人々と、とりわけ困窮する人や</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最も</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深刻な被害を受けた人と、さらには被造物と互いに</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take care</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なければ、</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world</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癒す</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ことはできません。</a:t>
            </a:r>
          </a:p>
          <a:p>
            <a:pPr marL="0" indent="0" algn="just">
              <a:buNone/>
            </a:pP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ここ数カ月間、たとえ自分の健康が脅かされる恐れがあっても病者のために尽くし、</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human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Christian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として隣人愛をあかししてきた大勢の</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の努力を</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讃えたい</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と思います。彼ら</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ヒーローです。</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しかしながら</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、立ち向かう</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べき病は</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新型コロナウイルスだけではありません。</a:t>
            </a:r>
            <a:r>
              <a:rPr lang="ja-JP" altLang="ja-JP"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このパンデミックは</a:t>
            </a:r>
            <a:r>
              <a:rPr lang="ja-JP" altLang="en-US"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、社会がより広範に病に冒されていることを明らかにしました</a:t>
            </a:r>
            <a:r>
              <a:rPr lang="ja-JP" altLang="ja-JP"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その一つは、</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person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に対する歪んだ考え方、</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dignity and relational nature of the person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を無視した</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考え方</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はしばしば、他者を使い捨てる対象とみなしてしまいます。</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reality</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において</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こうした考え方は、</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human being</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を消耗品とみなす利己的で攻撃的な使い捨て文化を</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さらに見境なく助長して</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しまい</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ます</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（使徒的勧告『福音の喜び』</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53</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、回勅『ラウダ―ト・シ』</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22</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endPar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は、神が</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a man and a woman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を異なる視点から見て</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いる</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ことを</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の光のもとに</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知って</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います。神は</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objects</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としてではなく、愛され、愛すること</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capable</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として造りました。</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His image and likeness</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創造</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ました</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（創世記</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27</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ですから神は</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a unique dignity</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に与え、ご自分との</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、兄弟姉妹との</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内</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全</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被造物を</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respect</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して生きるよう求めて</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います</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。それは、</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調和</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内</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に生きるとも言えるでしょう。</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Creation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この調和</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であり、</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この調和</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内</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に生きるよう求められています。そして神は</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内</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調和</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である</a:t>
            </a:r>
            <a:r>
              <a:rPr lang="en-US"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communion</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内</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生命</a:t>
            </a:r>
            <a:r>
              <a:rPr lang="ja-JP" altLang="ja-JP"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を生みだし大切にする</a:t>
            </a:r>
            <a:r>
              <a:rPr lang="en-US" altLang="ja-JP"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ability</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（同</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28</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29</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ja-JP"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大地を耕し守る</a:t>
            </a:r>
            <a:r>
              <a:rPr lang="en-US" altLang="ja-JP" sz="13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ability</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（同</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、『ラウダ―ト・シ』</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67</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私達に</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与えます。</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ですから、これは明らかなことですが、調和</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がなければ、</a:t>
            </a:r>
            <a:r>
              <a:rPr lang="ja-JP" altLang="en-US"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生命</a:t>
            </a:r>
            <a:r>
              <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を生みだし大切にすることはできません。破壊してしまいます。</a:t>
            </a: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5</a:t>
            </a:fld>
            <a:endParaRPr kumimoji="1" lang="ja-JP" altLang="en-US" dirty="0"/>
          </a:p>
        </p:txBody>
      </p:sp>
    </p:spTree>
    <p:extLst>
      <p:ext uri="{BB962C8B-B14F-4D97-AF65-F5344CB8AC3E}">
        <p14:creationId xmlns:p14="http://schemas.microsoft.com/office/powerpoint/2010/main" val="71344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35547"/>
            <a:ext cx="9144000" cy="437966"/>
          </a:xfrm>
        </p:spPr>
        <p:txBody>
          <a:bodyPr>
            <a:noAutofit/>
          </a:bodyPr>
          <a:lstStyle/>
          <a:p>
            <a:pPr algn="ctr"/>
            <a:r>
              <a:rPr lang="en-US" altLang="ja-JP" sz="1600" b="1" dirty="0"/>
              <a:t>the human being</a:t>
            </a:r>
            <a:r>
              <a:rPr lang="ja-JP" altLang="en-US" sz="1600" b="1" dirty="0"/>
              <a:t>（人間の形而上存在）はまさに、</a:t>
            </a:r>
            <a:r>
              <a:rPr lang="en-US" altLang="ja-JP" sz="1600" b="1" dirty="0"/>
              <a:t>his or her dignity</a:t>
            </a:r>
            <a:r>
              <a:rPr lang="ja-JP" altLang="en-US" sz="1600" b="1" dirty="0"/>
              <a:t>の中にあって、</a:t>
            </a:r>
            <a:br>
              <a:rPr lang="en-US" altLang="ja-JP" sz="1600" b="1" dirty="0"/>
            </a:br>
            <a:r>
              <a:rPr lang="ja-JP" altLang="en-US" sz="1600" b="1" dirty="0"/>
              <a:t>三位一体の神の似姿に創られた、（形而下界に）社会を構築する形而上存在です。</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503540"/>
            <a:ext cx="3812723" cy="5969798"/>
          </a:xfrm>
        </p:spPr>
        <p:txBody>
          <a:bodyPr>
            <a:noAutofit/>
          </a:bodyPr>
          <a:lstStyle/>
          <a:p>
            <a:pPr marL="0" indent="0" algn="just">
              <a:buNone/>
            </a:pPr>
            <a:r>
              <a:rPr lang="en-US" altLang="ja-JP" sz="1000" b="0" i="0" dirty="0">
                <a:solidFill>
                  <a:srgbClr val="000000"/>
                </a:solidFill>
                <a:effectLst/>
                <a:latin typeface="Tahoma" panose="020B0604030504040204" pitchFamily="34" charset="0"/>
              </a:rPr>
              <a:t>We have an example of that individualistic perspective, that which is not harmony, in the Gospels, in the request made to Jesus by the mother of the disciples James and John (cf. Mt 20:20-38).  She wanted her sons to sit at the right and the left of the new king.  But Jesus proposes another type of vision: that of service and of giving one’s life for others, and He confirms it by immediately restoring sight to two blind men and making them His disciples (see Mt 20:29-34).  Seeking to climb in life, to be superior to others, destroys harmony.  It is the logic of dominion, of dominating others.  Harmony is something else: it is service.</a:t>
            </a:r>
          </a:p>
          <a:p>
            <a:pPr marL="0" indent="0" algn="just">
              <a:buNone/>
            </a:pPr>
            <a:r>
              <a:rPr lang="en-US" altLang="ja-JP" sz="1000" b="0" i="0" dirty="0">
                <a:solidFill>
                  <a:srgbClr val="000000"/>
                </a:solidFill>
                <a:effectLst/>
                <a:latin typeface="Tahoma" panose="020B0604030504040204" pitchFamily="34" charset="0"/>
              </a:rPr>
              <a:t>Therefore, let us ask the Lord to give us eyes attentive to our brothers and sisters, especially those who are suffering. As Jesus’s disciples we do not want to be indifferent or individualistic. These are the two unpleasant attitudes that run counter to harmony. Indifferent: I look the other way. Individualist: looking out only for one’s own interest. The harmony created by God asks that we look at others, the needs of others, the problems of others, in communion.  We want to </a:t>
            </a:r>
            <a:r>
              <a:rPr lang="en-US" altLang="ja-JP" sz="1000" b="0" i="0" dirty="0" err="1">
                <a:solidFill>
                  <a:srgbClr val="000000"/>
                </a:solidFill>
                <a:effectLst/>
                <a:latin typeface="Tahoma" panose="020B0604030504040204" pitchFamily="34" charset="0"/>
              </a:rPr>
              <a:t>recognise</a:t>
            </a:r>
            <a:r>
              <a:rPr lang="en-US" altLang="ja-JP" sz="1000" b="0" i="0" dirty="0">
                <a:solidFill>
                  <a:srgbClr val="000000"/>
                </a:solidFill>
                <a:effectLst/>
                <a:latin typeface="Tahoma" panose="020B0604030504040204" pitchFamily="34" charset="0"/>
              </a:rPr>
              <a:t> the human dignity in every person, whatever his or her race, language or condition might be. </a:t>
            </a:r>
            <a:r>
              <a:rPr lang="ja-JP" altLang="en-US" sz="1000" b="0" i="0" dirty="0">
                <a:solidFill>
                  <a:srgbClr val="000000"/>
                </a:solidFill>
                <a:effectLst/>
                <a:latin typeface="Tahoma" panose="020B0604030504040204" pitchFamily="34" charset="0"/>
              </a:rPr>
              <a:t>　</a:t>
            </a:r>
            <a:r>
              <a:rPr lang="en-US" altLang="ja-JP" sz="1000" b="0" i="0" dirty="0">
                <a:solidFill>
                  <a:srgbClr val="FF0000"/>
                </a:solidFill>
                <a:effectLst/>
                <a:latin typeface="Tahoma" panose="020B0604030504040204" pitchFamily="34" charset="0"/>
              </a:rPr>
              <a:t>Harmony leads you to </a:t>
            </a:r>
            <a:r>
              <a:rPr lang="en-US" altLang="ja-JP" sz="1000" b="0" i="0" dirty="0" err="1">
                <a:solidFill>
                  <a:srgbClr val="FF0000"/>
                </a:solidFill>
                <a:effectLst/>
                <a:latin typeface="Tahoma" panose="020B0604030504040204" pitchFamily="34" charset="0"/>
              </a:rPr>
              <a:t>recognise</a:t>
            </a:r>
            <a:r>
              <a:rPr lang="en-US" altLang="ja-JP" sz="1000" b="0" i="0" dirty="0">
                <a:solidFill>
                  <a:srgbClr val="FF0000"/>
                </a:solidFill>
                <a:effectLst/>
                <a:latin typeface="Tahoma" panose="020B0604030504040204" pitchFamily="34" charset="0"/>
              </a:rPr>
              <a:t> human dignity, that harmony created by God, with humanity at the </a:t>
            </a:r>
            <a:r>
              <a:rPr lang="en-US" altLang="ja-JP" sz="1000" b="0" i="0" dirty="0" err="1">
                <a:solidFill>
                  <a:srgbClr val="FF0000"/>
                </a:solidFill>
                <a:effectLst/>
                <a:latin typeface="Tahoma" panose="020B0604030504040204" pitchFamily="34" charset="0"/>
              </a:rPr>
              <a:t>centre</a:t>
            </a:r>
            <a:r>
              <a:rPr lang="en-US" altLang="ja-JP" sz="1000" b="0" i="0" dirty="0">
                <a:solidFill>
                  <a:srgbClr val="000000"/>
                </a:solidFill>
                <a:effectLst/>
                <a:latin typeface="Tahoma" panose="020B0604030504040204" pitchFamily="34" charset="0"/>
              </a:rPr>
              <a:t>.</a:t>
            </a:r>
          </a:p>
          <a:p>
            <a:pPr marL="0" indent="0" algn="just">
              <a:buNone/>
            </a:pPr>
            <a:r>
              <a:rPr lang="en-US" altLang="ja-JP" sz="1000" b="0" i="0" dirty="0">
                <a:solidFill>
                  <a:srgbClr val="000000"/>
                </a:solidFill>
                <a:effectLst/>
                <a:latin typeface="Tahoma" panose="020B0604030504040204" pitchFamily="34" charset="0"/>
              </a:rPr>
              <a:t>The Second Vatican Council </a:t>
            </a:r>
            <a:r>
              <a:rPr lang="en-US" altLang="ja-JP" sz="1000" b="0" i="0" dirty="0" err="1">
                <a:solidFill>
                  <a:srgbClr val="000000"/>
                </a:solidFill>
                <a:effectLst/>
                <a:latin typeface="Tahoma" panose="020B0604030504040204" pitchFamily="34" charset="0"/>
              </a:rPr>
              <a:t>emphasises</a:t>
            </a:r>
            <a:r>
              <a:rPr lang="en-US" altLang="ja-JP" sz="1000" b="0" i="0" dirty="0">
                <a:solidFill>
                  <a:srgbClr val="000000"/>
                </a:solidFill>
                <a:effectLst/>
                <a:latin typeface="Tahoma" panose="020B0604030504040204" pitchFamily="34" charset="0"/>
              </a:rPr>
              <a:t> that this dignity is </a:t>
            </a:r>
            <a:r>
              <a:rPr lang="en-US" altLang="ja-JP" sz="1000" b="0" i="0" dirty="0">
                <a:solidFill>
                  <a:srgbClr val="FF0000"/>
                </a:solidFill>
                <a:effectLst/>
                <a:latin typeface="Tahoma" panose="020B0604030504040204" pitchFamily="34" charset="0"/>
              </a:rPr>
              <a:t>inalienable</a:t>
            </a:r>
            <a:r>
              <a:rPr lang="en-US" altLang="ja-JP" sz="1000" b="0" i="0" dirty="0">
                <a:solidFill>
                  <a:srgbClr val="000000"/>
                </a:solidFill>
                <a:effectLst/>
                <a:latin typeface="Tahoma" panose="020B0604030504040204" pitchFamily="34" charset="0"/>
              </a:rPr>
              <a:t>, because it “was created ‘to the image of God’” (Pastoral Constitution </a:t>
            </a:r>
            <a:r>
              <a:rPr lang="en-US" altLang="ja-JP" sz="1000" b="0" i="1" dirty="0">
                <a:solidFill>
                  <a:srgbClr val="663300"/>
                </a:solidFill>
                <a:effectLst/>
                <a:latin typeface="Tahoma" panose="020B0604030504040204" pitchFamily="34" charset="0"/>
                <a:hlinkClick r:id="rId3"/>
              </a:rPr>
              <a:t>Gaudium et Spes</a:t>
            </a:r>
            <a:r>
              <a:rPr lang="en-US" altLang="ja-JP" sz="1000" b="0" i="0" dirty="0">
                <a:solidFill>
                  <a:srgbClr val="000000"/>
                </a:solidFill>
                <a:effectLst/>
                <a:latin typeface="Tahoma" panose="020B0604030504040204" pitchFamily="34" charset="0"/>
              </a:rPr>
              <a:t>, 12). It lies at the foundation of all social life and determines its operative principles. In modern culture, the closest reference to the principle of the inalienable dignity of the person is the Universal Declaration of Human Rights, which Saint John Paul II defined as a “milestone on the long and difficult path of the human race”, </a:t>
            </a:r>
            <a:r>
              <a:rPr lang="en-US" altLang="ja-JP" sz="1000" b="0" i="0" dirty="0">
                <a:solidFill>
                  <a:srgbClr val="663300"/>
                </a:solidFill>
                <a:effectLst/>
                <a:latin typeface="Tahoma" panose="020B0604030504040204" pitchFamily="34" charset="0"/>
              </a:rPr>
              <a:t>[1]</a:t>
            </a:r>
            <a:r>
              <a:rPr lang="en-US" altLang="ja-JP" sz="1000" b="0" i="0" dirty="0">
                <a:solidFill>
                  <a:srgbClr val="000000"/>
                </a:solidFill>
                <a:effectLst/>
                <a:latin typeface="Tahoma" panose="020B0604030504040204" pitchFamily="34" charset="0"/>
              </a:rPr>
              <a:t> and as “one of the highest expressions of the human conscience”. </a:t>
            </a:r>
            <a:r>
              <a:rPr lang="en-US" altLang="ja-JP" sz="1000" b="0" i="0" dirty="0">
                <a:solidFill>
                  <a:srgbClr val="663300"/>
                </a:solidFill>
                <a:effectLst/>
                <a:latin typeface="Tahoma" panose="020B0604030504040204" pitchFamily="34" charset="0"/>
              </a:rPr>
              <a:t>[2]</a:t>
            </a:r>
            <a:r>
              <a:rPr lang="en-US" altLang="ja-JP" sz="1000" b="0" i="0" dirty="0">
                <a:solidFill>
                  <a:srgbClr val="000000"/>
                </a:solidFill>
                <a:effectLst/>
                <a:latin typeface="Tahoma" panose="020B0604030504040204" pitchFamily="34" charset="0"/>
              </a:rPr>
              <a:t> Rights are not only individual, but also social; they are of peoples, nations. </a:t>
            </a:r>
            <a:r>
              <a:rPr lang="en-US" altLang="ja-JP" sz="1000" b="0" i="0" dirty="0">
                <a:solidFill>
                  <a:srgbClr val="663300"/>
                </a:solidFill>
                <a:effectLst/>
                <a:latin typeface="Tahoma" panose="020B0604030504040204" pitchFamily="34" charset="0"/>
              </a:rPr>
              <a:t>[3]</a:t>
            </a:r>
            <a:r>
              <a:rPr lang="en-US" altLang="ja-JP" sz="1000" b="0" i="0" dirty="0">
                <a:solidFill>
                  <a:srgbClr val="000000"/>
                </a:solidFill>
                <a:effectLst/>
                <a:latin typeface="Tahoma" panose="020B0604030504040204" pitchFamily="34" charset="0"/>
              </a:rPr>
              <a:t> </a:t>
            </a:r>
            <a:r>
              <a:rPr lang="en-US" altLang="ja-JP" sz="1000" b="0" i="0" dirty="0">
                <a:solidFill>
                  <a:srgbClr val="FF0000"/>
                </a:solidFill>
                <a:effectLst/>
                <a:latin typeface="Tahoma" panose="020B0604030504040204" pitchFamily="34" charset="0"/>
              </a:rPr>
              <a:t>The human being, indeed, in his or her personal dignity, is a social being, created in the image of God, One and Triune. </a:t>
            </a:r>
            <a:r>
              <a:rPr lang="en-US" altLang="ja-JP" sz="1000" b="0" i="0" dirty="0">
                <a:solidFill>
                  <a:srgbClr val="000000"/>
                </a:solidFill>
                <a:effectLst/>
                <a:latin typeface="Tahoma" panose="020B0604030504040204" pitchFamily="34" charset="0"/>
              </a:rPr>
              <a:t>We are social beings; we need to live in this social harmony, but when there is selfishness, our outlook does not reach others, the community, but focuses on ourselves, and this makes us ugly, nasty and selfish, destroying harmony.</a:t>
            </a:r>
          </a:p>
          <a:p>
            <a:pPr marL="0" indent="0" algn="l">
              <a:lnSpc>
                <a:spcPct val="50000"/>
              </a:lnSpc>
              <a:buNone/>
            </a:pPr>
            <a:r>
              <a:rPr lang="en-US" altLang="ja-JP" sz="800" b="0" i="0" dirty="0">
                <a:solidFill>
                  <a:srgbClr val="663300"/>
                </a:solidFill>
                <a:effectLst/>
                <a:latin typeface="Tahoma" panose="020B0604030504040204" pitchFamily="34" charset="0"/>
                <a:hlinkClick r:id="rId4"/>
              </a:rPr>
              <a:t>[1]</a:t>
            </a:r>
            <a:r>
              <a:rPr lang="en-US" altLang="ja-JP" sz="800" b="0" i="0" dirty="0">
                <a:solidFill>
                  <a:srgbClr val="000000"/>
                </a:solidFill>
                <a:effectLst/>
                <a:latin typeface="Tahoma" panose="020B0604030504040204" pitchFamily="34" charset="0"/>
              </a:rPr>
              <a:t> </a:t>
            </a:r>
            <a:r>
              <a:rPr lang="en-US" altLang="ja-JP" sz="800" b="0" i="1" dirty="0">
                <a:solidFill>
                  <a:srgbClr val="663300"/>
                </a:solidFill>
                <a:effectLst/>
                <a:latin typeface="Tahoma" panose="020B0604030504040204" pitchFamily="34" charset="0"/>
                <a:hlinkClick r:id="rId5"/>
              </a:rPr>
              <a:t>Address to the General Assembly of the United Nations</a:t>
            </a:r>
            <a:r>
              <a:rPr lang="en-US" altLang="ja-JP" sz="800" b="0" i="0" dirty="0">
                <a:solidFill>
                  <a:srgbClr val="000000"/>
                </a:solidFill>
                <a:effectLst/>
                <a:latin typeface="Tahoma" panose="020B0604030504040204" pitchFamily="34" charset="0"/>
              </a:rPr>
              <a:t> (2 October 1979).</a:t>
            </a:r>
          </a:p>
          <a:p>
            <a:pPr marL="0" indent="0" algn="l">
              <a:lnSpc>
                <a:spcPct val="50000"/>
              </a:lnSpc>
              <a:buNone/>
            </a:pPr>
            <a:r>
              <a:rPr lang="en-US" altLang="ja-JP" sz="800" b="0" i="0" dirty="0">
                <a:solidFill>
                  <a:srgbClr val="663300"/>
                </a:solidFill>
                <a:effectLst/>
                <a:latin typeface="Tahoma" panose="020B0604030504040204" pitchFamily="34" charset="0"/>
                <a:hlinkClick r:id="rId6"/>
              </a:rPr>
              <a:t>[2]</a:t>
            </a:r>
            <a:r>
              <a:rPr lang="en-US" altLang="ja-JP" sz="800" b="0" i="0" dirty="0">
                <a:solidFill>
                  <a:srgbClr val="000000"/>
                </a:solidFill>
                <a:effectLst/>
                <a:latin typeface="Tahoma" panose="020B0604030504040204" pitchFamily="34" charset="0"/>
              </a:rPr>
              <a:t> </a:t>
            </a:r>
            <a:r>
              <a:rPr lang="en-US" altLang="ja-JP" sz="800" b="0" i="1" dirty="0">
                <a:solidFill>
                  <a:srgbClr val="663300"/>
                </a:solidFill>
                <a:effectLst/>
                <a:latin typeface="Tahoma" panose="020B0604030504040204" pitchFamily="34" charset="0"/>
                <a:hlinkClick r:id="rId7"/>
              </a:rPr>
              <a:t>Address to the General Assembly of the United Nations</a:t>
            </a:r>
            <a:r>
              <a:rPr lang="en-US" altLang="ja-JP" sz="800" b="0" i="0" dirty="0">
                <a:solidFill>
                  <a:srgbClr val="000000"/>
                </a:solidFill>
                <a:effectLst/>
                <a:latin typeface="Tahoma" panose="020B0604030504040204" pitchFamily="34" charset="0"/>
              </a:rPr>
              <a:t> (5 October 1995).</a:t>
            </a:r>
          </a:p>
          <a:p>
            <a:pPr marL="0" indent="0" algn="l">
              <a:lnSpc>
                <a:spcPct val="50000"/>
              </a:lnSpc>
              <a:buNone/>
            </a:pPr>
            <a:r>
              <a:rPr lang="en-US" altLang="ja-JP" sz="800" b="0" i="0" dirty="0">
                <a:solidFill>
                  <a:srgbClr val="663300"/>
                </a:solidFill>
                <a:effectLst/>
                <a:latin typeface="Tahoma" panose="020B0604030504040204" pitchFamily="34" charset="0"/>
                <a:hlinkClick r:id="rId8"/>
              </a:rPr>
              <a:t>[3]</a:t>
            </a:r>
            <a:r>
              <a:rPr lang="en-US" altLang="ja-JP" sz="800" b="0" i="0" dirty="0">
                <a:solidFill>
                  <a:srgbClr val="000000"/>
                </a:solidFill>
                <a:effectLst/>
                <a:latin typeface="Tahoma" panose="020B0604030504040204" pitchFamily="34" charset="0"/>
              </a:rPr>
              <a:t> Cf. </a:t>
            </a:r>
            <a:r>
              <a:rPr lang="en-US" altLang="ja-JP" sz="800" b="0" i="1" dirty="0">
                <a:solidFill>
                  <a:srgbClr val="663300"/>
                </a:solidFill>
                <a:effectLst/>
                <a:latin typeface="Tahoma" panose="020B0604030504040204" pitchFamily="34" charset="0"/>
                <a:hlinkClick r:id="rId9"/>
              </a:rPr>
              <a:t>Compendium of the Social Doctrine of the Church</a:t>
            </a:r>
            <a:r>
              <a:rPr lang="en-US" altLang="ja-JP" sz="800" b="0" i="0" dirty="0">
                <a:solidFill>
                  <a:srgbClr val="000000"/>
                </a:solidFill>
                <a:effectLst/>
                <a:latin typeface="Tahoma" panose="020B0604030504040204" pitchFamily="34" charset="0"/>
              </a:rPr>
              <a:t>, </a:t>
            </a:r>
            <a:r>
              <a:rPr lang="en-US" altLang="ja-JP" sz="800" b="0" i="0" dirty="0">
                <a:solidFill>
                  <a:srgbClr val="663300"/>
                </a:solidFill>
                <a:effectLst/>
                <a:latin typeface="Tahoma" panose="020B0604030504040204" pitchFamily="34" charset="0"/>
                <a:hlinkClick r:id="rId10"/>
              </a:rPr>
              <a:t>157</a:t>
            </a:r>
            <a:r>
              <a:rPr lang="en-US" altLang="ja-JP" sz="800" b="0" i="0" dirty="0">
                <a:solidFill>
                  <a:srgbClr val="000000"/>
                </a:solidFill>
                <a:effectLst/>
                <a:latin typeface="Tahoma" panose="020B0604030504040204" pitchFamily="34" charset="0"/>
              </a:rPr>
              <a:t>.</a:t>
            </a: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3739242" y="443485"/>
            <a:ext cx="5404758" cy="6243367"/>
          </a:xfrm>
        </p:spPr>
        <p:txBody>
          <a:bodyPr>
            <a:noAutofit/>
          </a:bodyPr>
          <a:lstStyle/>
          <a:p>
            <a:pPr marL="0" indent="0" algn="just">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福音の中にも</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調和のない利己的</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(individualistic)</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な考え方の例が</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あります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。弟子ヤコブとヨハネ</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、この兄弟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の母</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親</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がイエスに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請うた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願いです</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（マタイ</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28</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彼女は息子</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が新しい王の左右に座れるようにと願いました。</a:t>
            </a:r>
            <a:r>
              <a:rPr lang="ja-JP" altLang="ja-JP" sz="1200" kern="100" dirty="0">
                <a:latin typeface="游ゴシック" panose="020B0400000000000000" pitchFamily="50" charset="-128"/>
                <a:cs typeface="Times New Roman" panose="02020603050405020304" pitchFamily="18" charset="0"/>
              </a:rPr>
              <a:t>しかしイエスは、別</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vision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則ち</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service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vision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、自分の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生命</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を他者のために差し出すという</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vision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を勧めます。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そして</a:t>
            </a:r>
            <a:r>
              <a:rPr lang="ja-JP" altLang="ja-JP" sz="1200" kern="100" dirty="0">
                <a:latin typeface="游ゴシック" panose="020B0400000000000000" pitchFamily="50" charset="-128"/>
                <a:cs typeface="Times New Roman" panose="02020603050405020304" pitchFamily="18" charset="0"/>
              </a:rPr>
              <a:t>、</a:t>
            </a:r>
            <a:r>
              <a:rPr lang="ja-JP" altLang="en-US" sz="1200" kern="100" dirty="0">
                <a:latin typeface="游ゴシック" panose="020B0400000000000000" pitchFamily="50" charset="-128"/>
                <a:cs typeface="Times New Roman" panose="02020603050405020304" pitchFamily="18" charset="0"/>
              </a:rPr>
              <a:t>道端に座っていた盲目の二人の人間の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視力を回復させ</a:t>
            </a:r>
            <a:r>
              <a:rPr lang="ja-JP" altLang="en-US" sz="1200" kern="100" dirty="0">
                <a:latin typeface="游ゴシック" panose="020B0400000000000000" pitchFamily="50" charset="-128"/>
                <a:cs typeface="Times New Roman" panose="02020603050405020304" pitchFamily="18" charset="0"/>
              </a:rPr>
              <a:t>即座</a:t>
            </a:r>
            <a:r>
              <a:rPr lang="ja-JP" altLang="ja-JP" sz="1200" kern="100" dirty="0">
                <a:latin typeface="游ゴシック" panose="020B0400000000000000" pitchFamily="50" charset="-128"/>
                <a:cs typeface="Times New Roman" panose="02020603050405020304" pitchFamily="18" charset="0"/>
              </a:rPr>
              <a:t>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自分の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弟子に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し、このことに確信を与えます</a:t>
            </a:r>
            <a:r>
              <a:rPr lang="ja-JP" altLang="ja-JP" sz="700" kern="100" dirty="0">
                <a:effectLst/>
                <a:latin typeface="游ゴシック" panose="020B0400000000000000" pitchFamily="50" charset="-128"/>
                <a:ea typeface="游ゴシック" panose="020B0400000000000000" pitchFamily="50" charset="-128"/>
                <a:cs typeface="Times New Roman" panose="02020603050405020304" pitchFamily="18" charset="0"/>
              </a:rPr>
              <a:t>（マタイ</a:t>
            </a:r>
            <a:r>
              <a:rPr lang="en-US" altLang="ja-JP" sz="70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ja-JP" sz="7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700" kern="100" dirty="0">
                <a:effectLst/>
                <a:latin typeface="游ゴシック" panose="020B0400000000000000" pitchFamily="50" charset="-128"/>
                <a:ea typeface="游ゴシック" panose="020B0400000000000000" pitchFamily="50" charset="-128"/>
                <a:cs typeface="Times New Roman" panose="02020603050405020304" pitchFamily="18" charset="0"/>
              </a:rPr>
              <a:t>29</a:t>
            </a:r>
            <a:r>
              <a:rPr lang="ja-JP" altLang="ja-JP" sz="7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700" kern="100" dirty="0">
                <a:effectLst/>
                <a:latin typeface="游ゴシック" panose="020B0400000000000000" pitchFamily="50" charset="-128"/>
                <a:ea typeface="游ゴシック" panose="020B0400000000000000" pitchFamily="50" charset="-128"/>
                <a:cs typeface="Times New Roman" panose="02020603050405020304" pitchFamily="18" charset="0"/>
              </a:rPr>
              <a:t>34</a:t>
            </a:r>
            <a:r>
              <a:rPr lang="ja-JP" altLang="ja-JP" sz="7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周りを踏み台にして昇ろうとする人生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則ち、</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他者</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に対し優位になろうとすることは</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調和を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崩</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それは支配の論理、他者を意のままに動かそうとする論理です。</a:t>
            </a:r>
            <a:r>
              <a:rPr lang="ja-JP" altLang="en-US" sz="1200" kern="100" dirty="0">
                <a:latin typeface="游ゴシック" panose="020B0400000000000000" pitchFamily="50" charset="-128"/>
                <a:cs typeface="Times New Roman" panose="02020603050405020304" pitchFamily="18" charset="0"/>
              </a:rPr>
              <a:t>調和</a:t>
            </a:r>
            <a:r>
              <a:rPr lang="ja-JP" altLang="ja-JP" sz="1200" kern="100" dirty="0">
                <a:latin typeface="游ゴシック" panose="020B0400000000000000" pitchFamily="50" charset="-128"/>
                <a:cs typeface="Times New Roman" panose="02020603050405020304" pitchFamily="18" charset="0"/>
              </a:rPr>
              <a:t>は</a:t>
            </a:r>
            <a:r>
              <a:rPr lang="ja-JP" altLang="en-US" sz="1200" kern="100" dirty="0">
                <a:latin typeface="游ゴシック" panose="020B0400000000000000" pitchFamily="50" charset="-128"/>
                <a:cs typeface="Times New Roman" panose="02020603050405020304" pitchFamily="18" charset="0"/>
              </a:rPr>
              <a:t>別のもの、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service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が生むのです。</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ですから、兄弟姉妹、</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苦しんでいる兄弟姉妹を見つめる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私達に下さるよう</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主に願いましょう。イエスの弟子である</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は、無関心</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や</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利己的になることを望みません。この二つは、調和を乱す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好ましくない</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態度です。無関心とは、対岸から</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傍観する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ことです。利己</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的</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とは、自分の利益だけを追求することです。神</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が創造する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調和は、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が他者</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に、則ち他者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needs</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や問題に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communion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目を向けることを求めます。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は、人種や言語や生活状況に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関わりなく</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human dignity in every person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認めたいと望んでいます</a:t>
            </a:r>
            <a:r>
              <a:rPr lang="ja-JP" altLang="ja-JP" sz="1200" kern="100" dirty="0">
                <a:latin typeface="游ゴシック" panose="020B0400000000000000" pitchFamily="50" charset="-128"/>
                <a:cs typeface="Times New Roman" panose="02020603050405020304" pitchFamily="18" charset="0"/>
              </a:rPr>
              <a:t>。</a:t>
            </a:r>
            <a:r>
              <a:rPr lang="ja-JP" altLang="ja-JP" sz="1200" kern="100" dirty="0">
                <a:solidFill>
                  <a:srgbClr val="FF0000"/>
                </a:solidFill>
                <a:latin typeface="游ゴシック" panose="020B0400000000000000" pitchFamily="50" charset="-128"/>
                <a:cs typeface="Times New Roman" panose="02020603050405020304" pitchFamily="18" charset="0"/>
              </a:rPr>
              <a:t>神</a:t>
            </a:r>
            <a:r>
              <a:rPr lang="ja-JP" altLang="en-US" sz="1200" kern="100" dirty="0">
                <a:solidFill>
                  <a:srgbClr val="FF0000"/>
                </a:solidFill>
                <a:latin typeface="游ゴシック" panose="020B0400000000000000" pitchFamily="50" charset="-128"/>
                <a:cs typeface="Times New Roman" panose="02020603050405020304" pitchFamily="18" charset="0"/>
              </a:rPr>
              <a:t>が創造した調和の中心には</a:t>
            </a:r>
            <a:r>
              <a:rPr lang="en-US" altLang="ja-JP" sz="1200" kern="100" dirty="0">
                <a:solidFill>
                  <a:srgbClr val="FF0000"/>
                </a:solidFill>
                <a:latin typeface="游ゴシック" panose="020B0400000000000000" pitchFamily="50" charset="-128"/>
                <a:cs typeface="Times New Roman" panose="02020603050405020304" pitchFamily="18" charset="0"/>
              </a:rPr>
              <a:t>humanity</a:t>
            </a:r>
            <a:r>
              <a:rPr lang="ja-JP" altLang="en-US" sz="1200" kern="100" dirty="0">
                <a:solidFill>
                  <a:srgbClr val="FF0000"/>
                </a:solidFill>
                <a:latin typeface="游ゴシック" panose="020B0400000000000000" pitchFamily="50" charset="-128"/>
                <a:cs typeface="Times New Roman" panose="02020603050405020304" pitchFamily="18" charset="0"/>
              </a:rPr>
              <a:t>（人間性）があり、この調和が皆さんを、</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human dignity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の認識</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(recognize)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へと</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導</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いています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human dignity in every person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inalienable</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（不可譲不可奪）</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である</a:t>
            </a:r>
            <a:r>
              <a:rPr lang="ja-JP" altLang="ja-JP" sz="1200" kern="100" dirty="0">
                <a:latin typeface="游ゴシック" panose="020B0400000000000000" pitchFamily="50" charset="-128"/>
                <a:cs typeface="Times New Roman" panose="02020603050405020304" pitchFamily="18" charset="0"/>
              </a:rPr>
              <a:t>と第二バチカン公会議は強調</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しています。なぜなら</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それは</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「『神の像』として造られた」</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（『現代世界憲章』</a:t>
            </a:r>
            <a:r>
              <a:rPr lang="en-US"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12</a:t>
            </a:r>
            <a:r>
              <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からです。この</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dignity</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全ての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社会生活の基盤であり、</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社会運営の諸</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原理を決定づけるものです。今日の文化において、</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principle of the inalienable dignity of the person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最も</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類似した言及をしているのは、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国連の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hlinkClick r:id="rId11"/>
              </a:rPr>
              <a:t>「世界人権宣言」</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hlinkClick r:id="rId12"/>
              </a:rPr>
              <a:t>英文</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す。聖ヨハネ・パウロ二世</a:t>
            </a:r>
            <a:r>
              <a:rPr lang="ja-JP" altLang="ja-JP" sz="1200" kern="100" dirty="0">
                <a:latin typeface="游ゴシック" panose="020B0400000000000000" pitchFamily="50" charset="-128"/>
                <a:cs typeface="Times New Roman" panose="02020603050405020304" pitchFamily="18" charset="0"/>
              </a:rPr>
              <a:t>はこの宣言を「</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human race</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の長く困難な道のりにある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 milestone</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human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hlinkClick r:id="rId13"/>
              </a:rPr>
              <a:t>conscience</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のもっとも崇高な表現」</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規定しました</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rights</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各人</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のもの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だけでなく</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、社会のもの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、則ち</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peoples, nations</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のものもあるのです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the human being</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（人間の形而上存在）はまさに、</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his or her dignity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の中にあって、三位一体の神の似姿に創られた、（形而下界に）社会を構築する形而上存在です</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a:effectLst/>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1200" kern="100">
                <a:effectLst/>
                <a:latin typeface="游ゴシック" panose="020B0400000000000000" pitchFamily="50" charset="-128"/>
                <a:ea typeface="游ゴシック" panose="020B0400000000000000" pitchFamily="50" charset="-128"/>
                <a:cs typeface="Times New Roman" panose="02020603050405020304" pitchFamily="18" charset="0"/>
              </a:rPr>
              <a:t>social </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beings</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です。社会の調和の中で生きる必要があります。しかし</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selfishness</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に陥ると、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見方考え方</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は他者や</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community</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に向けられず、自分</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だけに向かいます。</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こうなると私達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ja-JP" sz="1200" kern="100" dirty="0">
                <a:latin typeface="游ゴシック" panose="020B0400000000000000" pitchFamily="50" charset="-128"/>
                <a:cs typeface="Times New Roman" panose="02020603050405020304" pitchFamily="18" charset="0"/>
              </a:rPr>
              <a:t>、醜く粗悪</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で自分勝手になり、調和を乱します。</a:t>
            </a:r>
          </a:p>
          <a:p>
            <a:pPr marL="0" lvl="0" indent="0" algn="just">
              <a:lnSpc>
                <a:spcPct val="50000"/>
              </a:lnSpc>
              <a:buNone/>
              <a:tabLst>
                <a:tab pos="457200" algn="l"/>
              </a:tabLst>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国連総会へのあいさつ、</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1979</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p>
          <a:p>
            <a:pPr marL="0" lvl="0" indent="0" algn="just">
              <a:lnSpc>
                <a:spcPct val="50000"/>
              </a:lnSpc>
              <a:buNone/>
              <a:tabLst>
                <a:tab pos="457200" algn="l"/>
              </a:tabLst>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国連総会へのあいさつ、</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1995</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p>
          <a:p>
            <a:pPr marL="0" lvl="0" indent="0" algn="just">
              <a:lnSpc>
                <a:spcPct val="50000"/>
              </a:lnSpc>
              <a:buNone/>
              <a:tabLst>
                <a:tab pos="457200" algn="l"/>
              </a:tabLst>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『教会の社会教説綱要』</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157</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6</a:t>
            </a:fld>
            <a:endParaRPr kumimoji="1" lang="ja-JP" altLang="en-US" dirty="0"/>
          </a:p>
        </p:txBody>
      </p:sp>
    </p:spTree>
    <p:extLst>
      <p:ext uri="{BB962C8B-B14F-4D97-AF65-F5344CB8AC3E}">
        <p14:creationId xmlns:p14="http://schemas.microsoft.com/office/powerpoint/2010/main" val="73408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374C650-4DCA-4963-BF1C-563E9D3B3DD7}"/>
              </a:ext>
            </a:extLst>
          </p:cNvPr>
          <p:cNvSpPr>
            <a:spLocks noGrp="1"/>
          </p:cNvSpPr>
          <p:nvPr>
            <p:ph type="title"/>
          </p:nvPr>
        </p:nvSpPr>
        <p:spPr>
          <a:xfrm>
            <a:off x="0" y="131149"/>
            <a:ext cx="9144000" cy="437966"/>
          </a:xfrm>
        </p:spPr>
        <p:txBody>
          <a:bodyPr>
            <a:noAutofit/>
          </a:bodyPr>
          <a:lstStyle/>
          <a:p>
            <a:pPr algn="ctr"/>
            <a:r>
              <a:rPr lang="ja-JP" altLang="en-US" sz="1600" b="1" dirty="0"/>
              <a:t>祈りましょう。</a:t>
            </a:r>
            <a:r>
              <a:rPr lang="en-US" altLang="ja-JP" sz="1600" b="1" dirty="0"/>
              <a:t>the human family</a:t>
            </a:r>
            <a:r>
              <a:rPr lang="ja-JP" altLang="en-US" sz="1600" b="1" dirty="0"/>
              <a:t>（父なる神のもとの人類家族）の一員であることの意味に</a:t>
            </a:r>
            <a:br>
              <a:rPr lang="en-US" altLang="ja-JP" sz="1600" b="1" dirty="0"/>
            </a:br>
            <a:r>
              <a:rPr lang="ja-JP" altLang="en-US" sz="1600" b="1" dirty="0"/>
              <a:t>改めて目を向けられるよう、主が「私達の視力を回復」させてくださいますように。</a:t>
            </a:r>
          </a:p>
        </p:txBody>
      </p:sp>
      <p:sp>
        <p:nvSpPr>
          <p:cNvPr id="6" name="コンテンツ プレースホルダー 5">
            <a:extLst>
              <a:ext uri="{FF2B5EF4-FFF2-40B4-BE49-F238E27FC236}">
                <a16:creationId xmlns:a16="http://schemas.microsoft.com/office/drawing/2014/main" id="{91ED3D9A-5AE1-43A3-BFEE-3D39E7219A7C}"/>
              </a:ext>
            </a:extLst>
          </p:cNvPr>
          <p:cNvSpPr>
            <a:spLocks noGrp="1"/>
          </p:cNvSpPr>
          <p:nvPr>
            <p:ph sz="half" idx="1"/>
          </p:nvPr>
        </p:nvSpPr>
        <p:spPr>
          <a:xfrm>
            <a:off x="0" y="888202"/>
            <a:ext cx="4073979" cy="4745155"/>
          </a:xfrm>
        </p:spPr>
        <p:txBody>
          <a:bodyPr>
            <a:noAutofit/>
          </a:bodyPr>
          <a:lstStyle/>
          <a:p>
            <a:pPr marL="0" indent="0" algn="just">
              <a:buNone/>
            </a:pPr>
            <a:r>
              <a:rPr lang="en-US" altLang="ja-JP" sz="1100" b="0" i="0" dirty="0">
                <a:solidFill>
                  <a:srgbClr val="000000"/>
                </a:solidFill>
                <a:effectLst/>
                <a:latin typeface="Tahoma" panose="020B0604030504040204" pitchFamily="34" charset="0"/>
              </a:rPr>
              <a:t>This renewed awareness of the dignity of every human being has serious social, economic and political implications. Looking at our brother and sister and the whole of creation as a gift received from the love of the Father inspires attentive </a:t>
            </a:r>
            <a:r>
              <a:rPr lang="en-US" altLang="ja-JP" sz="1100" b="0" i="0" dirty="0" err="1">
                <a:solidFill>
                  <a:srgbClr val="000000"/>
                </a:solidFill>
                <a:effectLst/>
                <a:latin typeface="Tahoma" panose="020B0604030504040204" pitchFamily="34" charset="0"/>
              </a:rPr>
              <a:t>behaviour</a:t>
            </a:r>
            <a:r>
              <a:rPr lang="en-US" altLang="ja-JP" sz="1100" b="0" i="0" dirty="0">
                <a:solidFill>
                  <a:srgbClr val="000000"/>
                </a:solidFill>
                <a:effectLst/>
                <a:latin typeface="Tahoma" panose="020B0604030504040204" pitchFamily="34" charset="0"/>
              </a:rPr>
              <a:t>, care and wonder. In this way the believer, contemplating his or her </a:t>
            </a:r>
            <a:r>
              <a:rPr lang="en-US" altLang="ja-JP" sz="1100" b="0" i="0" dirty="0" err="1">
                <a:solidFill>
                  <a:srgbClr val="000000"/>
                </a:solidFill>
                <a:effectLst/>
                <a:latin typeface="Tahoma" panose="020B0604030504040204" pitchFamily="34" charset="0"/>
              </a:rPr>
              <a:t>neighbour</a:t>
            </a:r>
            <a:r>
              <a:rPr lang="en-US" altLang="ja-JP" sz="1100" b="0" i="0" dirty="0">
                <a:solidFill>
                  <a:srgbClr val="000000"/>
                </a:solidFill>
                <a:effectLst/>
                <a:latin typeface="Tahoma" panose="020B0604030504040204" pitchFamily="34" charset="0"/>
              </a:rPr>
              <a:t> as a brother or sister, and not as a stranger, looks at him or her compassionately and empathetically, not contemptuously or with hostility.   Contemplating the world in the light of faith, with the help of grace, we strive to develop our creativity and enthusiasm in order to resolve the ordeals of the past. </a:t>
            </a:r>
            <a:r>
              <a:rPr lang="en-US" altLang="ja-JP" sz="1100" b="0" i="0" dirty="0">
                <a:solidFill>
                  <a:srgbClr val="FF0000"/>
                </a:solidFill>
                <a:effectLst/>
                <a:latin typeface="Tahoma" panose="020B0604030504040204" pitchFamily="34" charset="0"/>
              </a:rPr>
              <a:t>We understand and develop our abilities as responsibilities that arise from this faith,[4] as gifts from God to be placed at the service of humanity and of creation</a:t>
            </a:r>
            <a:r>
              <a:rPr lang="en-US" altLang="ja-JP" sz="1100" b="0" i="0" dirty="0">
                <a:solidFill>
                  <a:srgbClr val="000000"/>
                </a:solidFill>
                <a:effectLst/>
                <a:latin typeface="Tahoma" panose="020B0604030504040204" pitchFamily="34" charset="0"/>
              </a:rPr>
              <a:t>.</a:t>
            </a:r>
          </a:p>
          <a:p>
            <a:pPr marL="0" indent="0" algn="just">
              <a:buNone/>
            </a:pPr>
            <a:r>
              <a:rPr lang="en-US" altLang="ja-JP" sz="1100" b="0" i="0" dirty="0">
                <a:solidFill>
                  <a:srgbClr val="000000"/>
                </a:solidFill>
                <a:effectLst/>
                <a:latin typeface="Tahoma" panose="020B0604030504040204" pitchFamily="34" charset="0"/>
              </a:rPr>
              <a:t>While we all work for a cure for a virus that strikes everyone without distinction, </a:t>
            </a:r>
            <a:r>
              <a:rPr lang="en-US" altLang="ja-JP" sz="1100" b="0" i="0" dirty="0">
                <a:solidFill>
                  <a:srgbClr val="FF0000"/>
                </a:solidFill>
                <a:effectLst/>
                <a:latin typeface="Tahoma" panose="020B0604030504040204" pitchFamily="34" charset="0"/>
              </a:rPr>
              <a:t>faith exhorts us to commit ourselves seriously and actively to combat indifference in the face of violations of human dignity</a:t>
            </a:r>
            <a:r>
              <a:rPr lang="en-US" altLang="ja-JP" sz="1100" b="0" i="0" dirty="0">
                <a:solidFill>
                  <a:srgbClr val="000000"/>
                </a:solidFill>
                <a:effectLst/>
                <a:latin typeface="Tahoma" panose="020B0604030504040204" pitchFamily="34" charset="0"/>
              </a:rPr>
              <a:t>. This culture of indifference that accompanies the throwaway culture: things that do not affect me, do not interest me. Faith always requires that we let ourselves be healed and converted from our individualism, whether personal or collective; party individualism, for example.</a:t>
            </a:r>
          </a:p>
          <a:p>
            <a:pPr marL="0" indent="0" algn="just">
              <a:buNone/>
            </a:pPr>
            <a:r>
              <a:rPr lang="en-US" altLang="ja-JP" sz="1100" b="0" i="0" dirty="0">
                <a:solidFill>
                  <a:srgbClr val="FF0000"/>
                </a:solidFill>
                <a:effectLst/>
                <a:latin typeface="Tahoma" panose="020B0604030504040204" pitchFamily="34" charset="0"/>
              </a:rPr>
              <a:t>May the Lord “restore our sight” so as to rediscover what it means to be members of the human family</a:t>
            </a:r>
            <a:r>
              <a:rPr lang="en-US" altLang="ja-JP" sz="1100" b="0" i="0" dirty="0">
                <a:solidFill>
                  <a:srgbClr val="000000"/>
                </a:solidFill>
                <a:effectLst/>
                <a:latin typeface="Tahoma" panose="020B0604030504040204" pitchFamily="34" charset="0"/>
              </a:rPr>
              <a:t>.  And may this sight be translated into concrete actions of compassion and respect for every person and of care and safeguarding of our common home.</a:t>
            </a:r>
          </a:p>
          <a:p>
            <a:pPr marL="0" indent="0" algn="just">
              <a:buNone/>
            </a:pPr>
            <a:r>
              <a:rPr lang="en-US" altLang="ja-JP" sz="1100" b="0" i="0" dirty="0">
                <a:solidFill>
                  <a:srgbClr val="663300"/>
                </a:solidFill>
                <a:effectLst/>
                <a:latin typeface="Tahoma" panose="020B0604030504040204" pitchFamily="34" charset="0"/>
                <a:hlinkClick r:id="rId3"/>
              </a:rPr>
              <a:t>[4]</a:t>
            </a:r>
            <a:r>
              <a:rPr lang="en-US" altLang="ja-JP" sz="1100" b="0" i="0" dirty="0">
                <a:solidFill>
                  <a:srgbClr val="000000"/>
                </a:solidFill>
                <a:effectLst/>
                <a:latin typeface="Tahoma" panose="020B0604030504040204" pitchFamily="34" charset="0"/>
              </a:rPr>
              <a:t> Cf. </a:t>
            </a:r>
            <a:r>
              <a:rPr lang="en-US" altLang="ja-JP" sz="1100" b="0" i="1" dirty="0">
                <a:solidFill>
                  <a:srgbClr val="663300"/>
                </a:solidFill>
                <a:effectLst/>
                <a:latin typeface="Tahoma" panose="020B0604030504040204" pitchFamily="34" charset="0"/>
                <a:hlinkClick r:id="rId4"/>
              </a:rPr>
              <a:t>Compendium of the Social Doctrine of the Church</a:t>
            </a:r>
            <a:r>
              <a:rPr lang="en-US" altLang="ja-JP" sz="1100" b="0" i="0" dirty="0">
                <a:solidFill>
                  <a:srgbClr val="000000"/>
                </a:solidFill>
                <a:effectLst/>
                <a:latin typeface="Tahoma" panose="020B0604030504040204" pitchFamily="34" charset="0"/>
              </a:rPr>
              <a:t>, </a:t>
            </a:r>
            <a:r>
              <a:rPr lang="en-US" altLang="ja-JP" sz="1100" b="0" i="0" dirty="0">
                <a:solidFill>
                  <a:srgbClr val="663300"/>
                </a:solidFill>
                <a:effectLst/>
                <a:latin typeface="Tahoma" panose="020B0604030504040204" pitchFamily="34" charset="0"/>
                <a:hlinkClick r:id="rId5"/>
              </a:rPr>
              <a:t>157</a:t>
            </a:r>
            <a:r>
              <a:rPr lang="en-US" altLang="ja-JP" sz="1100" b="0" i="0" dirty="0">
                <a:solidFill>
                  <a:srgbClr val="000000"/>
                </a:solidFill>
                <a:effectLst/>
                <a:latin typeface="Tahoma" panose="020B0604030504040204" pitchFamily="34" charset="0"/>
              </a:rPr>
              <a:t>.</a:t>
            </a:r>
          </a:p>
          <a:p>
            <a:pPr marL="0" indent="0" algn="just">
              <a:buNone/>
            </a:pPr>
            <a:r>
              <a:rPr lang="en-US" altLang="ja-JP" sz="1100" b="0" i="1" dirty="0">
                <a:solidFill>
                  <a:srgbClr val="000000"/>
                </a:solidFill>
                <a:effectLst/>
                <a:latin typeface="Tahoma" panose="020B0604030504040204" pitchFamily="34" charset="0"/>
              </a:rPr>
              <a:t>.</a:t>
            </a:r>
            <a:r>
              <a:rPr lang="en-US" altLang="ja-JP" sz="1100" b="0" i="0" dirty="0">
                <a:solidFill>
                  <a:srgbClr val="000000"/>
                </a:solidFill>
                <a:effectLst/>
                <a:latin typeface="Tahoma" panose="020B0604030504040204" pitchFamily="34" charset="0"/>
              </a:rPr>
              <a:t> </a:t>
            </a:r>
          </a:p>
          <a:p>
            <a:pPr marL="0" indent="0" algn="just">
              <a:buNone/>
            </a:pPr>
            <a:endParaRPr lang="en-US" altLang="ja-JP" sz="1000" b="0" i="0" dirty="0">
              <a:solidFill>
                <a:srgbClr val="000000"/>
              </a:solidFill>
              <a:effectLst/>
              <a:latin typeface="Tahoma" panose="020B0604030504040204" pitchFamily="34" charset="0"/>
            </a:endParaRPr>
          </a:p>
        </p:txBody>
      </p:sp>
      <p:sp>
        <p:nvSpPr>
          <p:cNvPr id="7" name="コンテンツ プレースホルダー 6">
            <a:extLst>
              <a:ext uri="{FF2B5EF4-FFF2-40B4-BE49-F238E27FC236}">
                <a16:creationId xmlns:a16="http://schemas.microsoft.com/office/drawing/2014/main" id="{8E3A2025-8E74-4C0D-AAFF-9A0C96179D5B}"/>
              </a:ext>
            </a:extLst>
          </p:cNvPr>
          <p:cNvSpPr>
            <a:spLocks noGrp="1"/>
          </p:cNvSpPr>
          <p:nvPr>
            <p:ph sz="half" idx="2"/>
          </p:nvPr>
        </p:nvSpPr>
        <p:spPr>
          <a:xfrm>
            <a:off x="4122964" y="919154"/>
            <a:ext cx="4972051" cy="6243367"/>
          </a:xfrm>
        </p:spPr>
        <p:txBody>
          <a:bodyPr>
            <a:noAutofit/>
          </a:bodyPr>
          <a:lstStyle/>
          <a:p>
            <a:pPr marL="0" indent="0" algn="just">
              <a:buNone/>
            </a:pP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dignity of every human being</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関するこの</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新たな</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意識</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は、社会、経済、政治に</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対して重要な含意の数々を私達に気づかせてくれます。則ち、</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兄弟姉妹と全被造物を</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、父なる</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神の愛からの贈り物と</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とら</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えることにより、関心と思いやりと驚きにあふれる態度が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inspire</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されます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この様な</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believer</a:t>
            </a:r>
            <a:r>
              <a:rPr lang="ja-JP" altLang="ja-JP" sz="1200" kern="100" dirty="0">
                <a:latin typeface="游ゴシック" panose="020B0400000000000000" pitchFamily="50" charset="-128"/>
                <a:cs typeface="Times New Roman" panose="02020603050405020304" pitchFamily="18" charset="0"/>
              </a:rPr>
              <a:t>は隣人を、よそ者</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としてではなく、兄弟姉妹として観想</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するようになります。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軽蔑や敵意ではなく、</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思いやりと</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共感をもって彼らを見つめます</a:t>
            </a:r>
            <a:r>
              <a:rPr lang="ja-JP" altLang="ja-JP" sz="1200" kern="100" dirty="0">
                <a:latin typeface="游ゴシック" panose="020B0400000000000000" pitchFamily="50" charset="-128"/>
                <a:cs typeface="Times New Roman" panose="02020603050405020304" pitchFamily="18" charset="0"/>
              </a:rPr>
              <a:t>。こうして</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恵みに助けられ、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の光に照ら</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されて</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the world</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観想</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latin typeface="游ゴシック" panose="020B0400000000000000" pitchFamily="50" charset="-128"/>
                <a:cs typeface="Times New Roman" panose="02020603050405020304" pitchFamily="18" charset="0"/>
              </a:rPr>
              <a:t>自分</a:t>
            </a:r>
            <a:r>
              <a:rPr lang="ja-JP" altLang="en-US" sz="1200" kern="100" dirty="0">
                <a:latin typeface="游ゴシック" panose="020B0400000000000000" pitchFamily="50" charset="-128"/>
                <a:cs typeface="Times New Roman" panose="02020603050405020304" pitchFamily="18" charset="0"/>
              </a:rPr>
              <a:t>達</a:t>
            </a:r>
            <a:r>
              <a:rPr lang="ja-JP" altLang="ja-JP" sz="1200" kern="100" dirty="0">
                <a:latin typeface="游ゴシック" panose="020B0400000000000000" pitchFamily="50" charset="-128"/>
                <a:cs typeface="Times New Roman" panose="02020603050405020304" pitchFamily="18" charset="0"/>
              </a:rPr>
              <a:t>の創造性と熱意を</a:t>
            </a:r>
            <a:r>
              <a:rPr lang="ja-JP" altLang="en-US" sz="1200" kern="100" dirty="0">
                <a:latin typeface="游ゴシック" panose="020B0400000000000000" pitchFamily="50" charset="-128"/>
                <a:cs typeface="Times New Roman" panose="02020603050405020304" pitchFamily="18" charset="0"/>
              </a:rPr>
              <a:t>社会に展開し、</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過去の惨事を乗り越え</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ようと闘うようになります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そして自分</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達</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abilities</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responsibilities that arise from this faith</a:t>
            </a:r>
            <a:r>
              <a:rPr lang="en-US" altLang="ja-JP" sz="1200" kern="100" dirty="0">
                <a:solidFill>
                  <a:srgbClr val="FF0000"/>
                </a:solidFill>
                <a:latin typeface="游ゴシック" panose="020B0400000000000000" pitchFamily="50" charset="-128"/>
                <a:cs typeface="Times New Roman" panose="02020603050405020304" pitchFamily="18" charset="0"/>
              </a:rPr>
              <a:t>（4）</a:t>
            </a:r>
            <a:r>
              <a:rPr lang="ja-JP" altLang="en-US" sz="1200" kern="100" dirty="0">
                <a:solidFill>
                  <a:srgbClr val="FF0000"/>
                </a:solidFill>
                <a:latin typeface="游ゴシック" panose="020B0400000000000000" pitchFamily="50" charset="-128"/>
                <a:cs typeface="Times New Roman" panose="02020603050405020304" pitchFamily="18" charset="0"/>
              </a:rPr>
              <a:t>として</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更</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には</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the service of humanity and of creation</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を行うために</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神が与え</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た賜物</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として</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understand</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し</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社会に展開するようになります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indent="0" algn="just">
              <a:buNone/>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誰</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にでも容赦なく襲いかかるウイルス</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の治療方法を求めて私達全員が奮闘する</a:t>
            </a:r>
            <a:r>
              <a:rPr lang="ja-JP" altLang="en-US" sz="1200" kern="100" dirty="0">
                <a:latin typeface="游ゴシック" panose="020B0400000000000000" pitchFamily="50" charset="-128"/>
                <a:cs typeface="Times New Roman" panose="02020603050405020304" pitchFamily="18" charset="0"/>
              </a:rPr>
              <a:t>一方で、</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が、</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violations of human dignity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への無関心と</a:t>
            </a:r>
            <a:r>
              <a:rPr lang="ja-JP" altLang="ja-JP" sz="1200" kern="100" dirty="0">
                <a:solidFill>
                  <a:srgbClr val="FF0000"/>
                </a:solidFill>
                <a:latin typeface="游ゴシック" panose="020B0400000000000000" pitchFamily="50" charset="-128"/>
                <a:cs typeface="Times New Roman" panose="02020603050405020304" pitchFamily="18" charset="0"/>
              </a:rPr>
              <a:t>真剣に積極果敢に</a:t>
            </a:r>
            <a:r>
              <a:rPr lang="ja-JP" altLang="en-US" sz="1200" kern="100" dirty="0">
                <a:solidFill>
                  <a:srgbClr val="FF0000"/>
                </a:solidFill>
                <a:latin typeface="游ゴシック" panose="020B0400000000000000" pitchFamily="50" charset="-128"/>
                <a:cs typeface="Times New Roman" panose="02020603050405020304" pitchFamily="18" charset="0"/>
              </a:rPr>
              <a:t>闘う</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よう</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私達を</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駆り立て</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ています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。この無関心の文化は、使い捨ての文化も伴っています。自分に関係のないことには興味がないということです。</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faith</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常に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私達が私達自身を</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heal</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することを求めています。則ち</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personal</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であれ、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collective</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であれ、</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individualism</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利己主義</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から回心するよう求め</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ています</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例えば、</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party individualism</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（党派的利己主義）からも</a:t>
            </a:r>
            <a:r>
              <a:rPr lang="ja-JP" altLang="ja-JP" sz="1200" kern="100" dirty="0">
                <a:latin typeface="游ゴシック" panose="020B0400000000000000" pitchFamily="50" charset="-128"/>
                <a:cs typeface="Times New Roman" panose="02020603050405020304" pitchFamily="18" charset="0"/>
              </a:rPr>
              <a:t>回心するよう</a:t>
            </a:r>
            <a:r>
              <a:rPr lang="en-US" altLang="ja-JP" sz="1200" kern="100" dirty="0">
                <a:latin typeface="游ゴシック" panose="020B0400000000000000" pitchFamily="50" charset="-128"/>
                <a:cs typeface="Times New Roman" panose="02020603050405020304" pitchFamily="18" charset="0"/>
              </a:rPr>
              <a:t>faith</a:t>
            </a:r>
            <a:r>
              <a:rPr lang="ja-JP" altLang="en-US" sz="1200" kern="100" dirty="0">
                <a:latin typeface="游ゴシック" panose="020B0400000000000000" pitchFamily="50" charset="-128"/>
                <a:cs typeface="Times New Roman" panose="02020603050405020304" pitchFamily="18" charset="0"/>
              </a:rPr>
              <a:t>は求めています</a:t>
            </a:r>
            <a:r>
              <a:rPr lang="ja-JP" altLang="ja-JP" sz="1200" kern="100" dirty="0">
                <a:latin typeface="游ゴシック" panose="020B0400000000000000" pitchFamily="50" charset="-128"/>
                <a:cs typeface="Times New Roman" panose="02020603050405020304" pitchFamily="18" charset="0"/>
              </a:rPr>
              <a:t>。</a:t>
            </a: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祈りましょう。</a:t>
            </a:r>
            <a:r>
              <a:rPr lang="en-US"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the human family</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（父なる神のもとの人類家族）</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の一員であることの意味に改めて目を向けられるよう、主が「</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私達</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の視力を</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回復</a:t>
            </a:r>
            <a:r>
              <a:rPr lang="ja-JP" altLang="ja-JP" sz="1200" kern="100" dirty="0">
                <a:solidFill>
                  <a:srgbClr val="FF0000"/>
                </a:solidFill>
                <a:latin typeface="游ゴシック" panose="020B0400000000000000" pitchFamily="50" charset="-128"/>
                <a:cs typeface="Times New Roman" panose="02020603050405020304" pitchFamily="18" charset="0"/>
              </a:rPr>
              <a:t>」</a:t>
            </a:r>
            <a:r>
              <a:rPr lang="ja-JP" altLang="en-US"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させて</a:t>
            </a:r>
            <a:r>
              <a:rPr lang="ja-JP" altLang="ja-JP" sz="1200" kern="1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くださいますように</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。その視力が、あらゆる</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person</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への共感と敬意に満ちた具体的な活動、</a:t>
            </a:r>
            <a:r>
              <a:rPr lang="ja-JP" altLang="en-US" sz="1200" kern="100" dirty="0">
                <a:latin typeface="游ゴシック" panose="020B0400000000000000" pitchFamily="50" charset="-128"/>
                <a:cs typeface="Times New Roman" panose="02020603050405020304" pitchFamily="18" charset="0"/>
              </a:rPr>
              <a:t>そして、</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共通の家を気遣い守る活動</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、これら</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のために活かされますように。</a:t>
            </a:r>
          </a:p>
          <a:p>
            <a:pPr marL="0" indent="0" algn="just">
              <a:buNone/>
              <a:tabLst>
                <a:tab pos="457200" algn="l"/>
              </a:tabLst>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『教会の社会教説綱要』</a:t>
            </a:r>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157</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参照</a:t>
            </a:r>
          </a:p>
          <a:p>
            <a:pPr marL="0" lvl="0" indent="0" algn="just">
              <a:buNone/>
              <a:tabLst>
                <a:tab pos="457200" algn="l"/>
              </a:tabLst>
            </a:pP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indent="0" algn="just">
              <a:buNone/>
            </a:pPr>
            <a:endParaRPr lang="ja-JP" altLang="ja-JP" sz="13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D6EBD96-B8F0-4F46-B883-E85A12254E92}"/>
              </a:ext>
            </a:extLst>
          </p:cNvPr>
          <p:cNvSpPr>
            <a:spLocks noGrp="1"/>
          </p:cNvSpPr>
          <p:nvPr>
            <p:ph type="sldNum" sz="quarter" idx="12"/>
          </p:nvPr>
        </p:nvSpPr>
        <p:spPr/>
        <p:txBody>
          <a:bodyPr/>
          <a:lstStyle/>
          <a:p>
            <a:fld id="{61C8C209-2824-4C64-AE41-02F26CB68BE2}" type="slidenum">
              <a:rPr kumimoji="1" lang="ja-JP" altLang="en-US" smtClean="0"/>
              <a:t>7</a:t>
            </a:fld>
            <a:endParaRPr kumimoji="1" lang="ja-JP" altLang="en-US" dirty="0"/>
          </a:p>
        </p:txBody>
      </p:sp>
    </p:spTree>
    <p:extLst>
      <p:ext uri="{BB962C8B-B14F-4D97-AF65-F5344CB8AC3E}">
        <p14:creationId xmlns:p14="http://schemas.microsoft.com/office/powerpoint/2010/main" val="24311181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5619</Words>
  <Application>Microsoft Office PowerPoint</Application>
  <PresentationFormat>画面に合わせる (4:3)</PresentationFormat>
  <Paragraphs>87</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游ゴシック</vt:lpstr>
      <vt:lpstr>游ゴシック Light</vt:lpstr>
      <vt:lpstr>Arial</vt:lpstr>
      <vt:lpstr>Arial Narrow</vt:lpstr>
      <vt:lpstr>Tahoma</vt:lpstr>
      <vt:lpstr>Office テーマ</vt:lpstr>
      <vt:lpstr>真生会館 学び合いの会 分科会 教皇フランシスコの思想   新カテケーシス：この地上世界を癒すために</vt:lpstr>
      <vt:lpstr>faith, hope, and charity virtues infused in us through the grace of the Holy Spirit</vt:lpstr>
      <vt:lpstr>イエスによる癒し、それは、 （訳補：第三人称代名詞）him or herを癒すことによってthe personとして回復させ、 隔絶状態からliberateすること。</vt:lpstr>
      <vt:lpstr>これから数週間、このパンデミックによって浮かび上がった切迫した問題、 特にsocial illsについて一緒に取組みましょう。</vt:lpstr>
      <vt:lpstr>このパンデミックは、社会がより広範に病に冒されていることを明らかにしました。 the pandemic has shed light on broader social ills</vt:lpstr>
      <vt:lpstr>the human being（人間の形而上存在）はまさに、his or her dignityの中にあって、 三位一体の神の似姿に創られた、（形而下界に）社会を構築する形而上存在です。</vt:lpstr>
      <vt:lpstr>祈りましょう。the human family（父なる神のもとの人類家族）の一員であることの意味に 改めて目を向けられるよう、主が「私達の視力を回復」させてくださいますように。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新カテケーシス：この地上世界を癒すために　 1．はじめに 2．倫理的に健全な経済学</dc:title>
  <dc:creator>Saito Jun</dc:creator>
  <cp:lastModifiedBy>Saito Jun</cp:lastModifiedBy>
  <cp:revision>5</cp:revision>
  <dcterms:created xsi:type="dcterms:W3CDTF">2021-02-16T08:49:13Z</dcterms:created>
  <dcterms:modified xsi:type="dcterms:W3CDTF">2021-05-11T01:28:55Z</dcterms:modified>
</cp:coreProperties>
</file>